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5" r:id="rId2"/>
    <p:sldMasterId id="2147483742" r:id="rId3"/>
    <p:sldMasterId id="2147483759" r:id="rId4"/>
    <p:sldMasterId id="2147483771" r:id="rId5"/>
    <p:sldMasterId id="2147483789" r:id="rId6"/>
    <p:sldMasterId id="2147483793" r:id="rId7"/>
  </p:sldMasterIdLst>
  <p:notesMasterIdLst>
    <p:notesMasterId r:id="rId47"/>
  </p:notesMasterIdLst>
  <p:handoutMasterIdLst>
    <p:handoutMasterId r:id="rId48"/>
  </p:handoutMasterIdLst>
  <p:sldIdLst>
    <p:sldId id="274" r:id="rId8"/>
    <p:sldId id="275" r:id="rId9"/>
    <p:sldId id="276"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82" r:id="rId25"/>
    <p:sldId id="283" r:id="rId26"/>
    <p:sldId id="284" r:id="rId27"/>
    <p:sldId id="285" r:id="rId28"/>
    <p:sldId id="286" r:id="rId29"/>
    <p:sldId id="287" r:id="rId30"/>
    <p:sldId id="291" r:id="rId31"/>
    <p:sldId id="292" r:id="rId32"/>
    <p:sldId id="293" r:id="rId33"/>
    <p:sldId id="294" r:id="rId34"/>
    <p:sldId id="295" r:id="rId35"/>
    <p:sldId id="296" r:id="rId36"/>
    <p:sldId id="297" r:id="rId37"/>
    <p:sldId id="312" r:id="rId38"/>
    <p:sldId id="313" r:id="rId39"/>
    <p:sldId id="314" r:id="rId40"/>
    <p:sldId id="290" r:id="rId41"/>
    <p:sldId id="288" r:id="rId42"/>
    <p:sldId id="289" r:id="rId43"/>
    <p:sldId id="281" r:id="rId44"/>
    <p:sldId id="280" r:id="rId45"/>
    <p:sldId id="2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911" autoAdjust="0"/>
  </p:normalViewPr>
  <p:slideViewPr>
    <p:cSldViewPr snapToGrid="0">
      <p:cViewPr varScale="1">
        <p:scale>
          <a:sx n="77" d="100"/>
          <a:sy n="77" d="100"/>
        </p:scale>
        <p:origin x="636" y="90"/>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9/19/2018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9/19/2018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2B25D-D9A0-43B5-9AA1-3B79F9FC4076}" type="slidenum">
              <a:rPr lang="en-US" smtClean="0"/>
              <a:t>3</a:t>
            </a:fld>
            <a:endParaRPr lang="en-US"/>
          </a:p>
        </p:txBody>
      </p:sp>
    </p:spTree>
    <p:extLst>
      <p:ext uri="{BB962C8B-B14F-4D97-AF65-F5344CB8AC3E}">
        <p14:creationId xmlns:p14="http://schemas.microsoft.com/office/powerpoint/2010/main" val="429171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246A2A-9524-F949-8875-AF8DAB15A4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32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97EBDF-84CE-4398-A58A-C10389D44F3D}"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55654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5CE97-9A99-4D64-9DFF-EB0E0F6723E7}"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20844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A61E-152E-4D4D-849E-7FFF201454A7}"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60470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3693B-171F-43D8-9FD8-B563BF09F41E}"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7107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A809-399C-49A7-A663-3DB404F601E2}"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58448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4B580-9A41-41C8-982D-9BFCB4E9557E}"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04168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A5CD99-369F-4786-83C6-5921311914DD}"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7434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7AF394-46AF-4113-AEE4-ED1E1E79B6EA}"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9560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43159-1709-42E9-9E02-83B39CD362C9}"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140592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516738-94E5-44C3-B986-AF6061915ADD}"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7335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A25C2-9A27-4261-85D8-FDDC390B778E}"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7659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ACFDD-8AD8-4241-BBA7-12CD4E03582C}"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59275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F962EC-8DF7-4BFF-A136-016C6ADC181B}" type="datetime1">
              <a:rPr lang="en-US" smtClean="0">
                <a:solidFill>
                  <a:prstClr val="black">
                    <a:tint val="75000"/>
                  </a:prstClr>
                </a:solidFill>
              </a:r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618772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74EF98-A74A-4962-BB3E-73BC03ABA87C}" type="datetime1">
              <a:rPr lang="en-US" smtClean="0">
                <a:solidFill>
                  <a:prstClr val="black">
                    <a:tint val="75000"/>
                  </a:prstClr>
                </a:solidFill>
              </a:r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3547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2541B3-5943-489D-B2FE-BD01B40561E8}" type="datetime1">
              <a:rPr lang="en-US" smtClean="0">
                <a:solidFill>
                  <a:prstClr val="black">
                    <a:tint val="75000"/>
                  </a:prstClr>
                </a:solidFill>
              </a:r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6461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BD232-8CCA-4AC0-956F-3E2DD30A5FFE}" type="datetime1">
              <a:rPr lang="en-US" smtClean="0">
                <a:solidFill>
                  <a:prstClr val="black">
                    <a:tint val="75000"/>
                  </a:prstClr>
                </a:solidFill>
              </a:r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475649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DEB0C-4B85-4AC6-9896-1D9486F03A15}" type="datetime1">
              <a:rPr lang="en-US" smtClean="0">
                <a:solidFill>
                  <a:prstClr val="black">
                    <a:tint val="75000"/>
                  </a:prstClr>
                </a:solidFill>
              </a:r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549579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BD64519B-0A19-4AEE-8840-D3FBAFC85963}" type="datetime1">
              <a:rPr lang="en-US" smtClean="0">
                <a:solidFill>
                  <a:prstClr val="black">
                    <a:tint val="75000"/>
                  </a:prstClr>
                </a:solidFill>
              </a:rPr>
              <a:t>9/19/2018</a:t>
            </a:fld>
            <a:endParaRPr lang="en-US">
              <a:solidFill>
                <a:prstClr val="black">
                  <a:tint val="75000"/>
                </a:prstClr>
              </a:solidFill>
            </a:endParaRPr>
          </a:p>
        </p:txBody>
      </p:sp>
    </p:spTree>
    <p:extLst>
      <p:ext uri="{BB962C8B-B14F-4D97-AF65-F5344CB8AC3E}">
        <p14:creationId xmlns:p14="http://schemas.microsoft.com/office/powerpoint/2010/main" val="2344856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05D09-8B62-4FC1-97B1-C250AC10DF3C}"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169644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7A2B0-0957-4587-BB0B-BEA6B7DC7DB9}"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66187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1F1CF-521D-4D3B-A93D-A535AF33AD5C}"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152546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F936F-2E1E-4554-941A-BB6FC88397B5}"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419647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DF2B3-09B1-4C76-AB33-30DF5D39947C}"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866728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F57F7-B20B-4016-B0EF-CF75A19D3B73}"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347929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EF183D-71F7-4E0E-B714-4B2841CA69E2}"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13729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5BA19-F499-436A-944F-E7FA6C5D9C6D}"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090436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3652672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339466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353175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E21457-B966-4F99-9BB0-B473E5DC402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2746823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E21457-B966-4F99-9BB0-B473E5DC4026}"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4279444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E21457-B966-4F99-9BB0-B473E5DC402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2535895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21457-B966-4F99-9BB0-B473E5DC4026}"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300999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B28A28-D23D-41DE-B647-B7B0CD7B32C2}" type="datetime1">
              <a:rPr lang="en-US" smtClean="0">
                <a:solidFill>
                  <a:prstClr val="black">
                    <a:tint val="75000"/>
                  </a:prstClr>
                </a:solidFill>
              </a:r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41838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E21457-B966-4F99-9BB0-B473E5DC402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1330531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E21457-B966-4F99-9BB0-B473E5DC402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2655476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2624668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54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874743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30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4064478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4123137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E21457-B966-4F99-9BB0-B473E5DC402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B7C13-F5E0-4B2A-8B5E-645562E01BB7}" type="slidenum">
              <a:rPr lang="en-US" smtClean="0"/>
              <a:t>‹#›</a:t>
            </a:fld>
            <a:endParaRPr lang="en-US"/>
          </a:p>
        </p:txBody>
      </p:sp>
    </p:spTree>
    <p:extLst>
      <p:ext uri="{BB962C8B-B14F-4D97-AF65-F5344CB8AC3E}">
        <p14:creationId xmlns:p14="http://schemas.microsoft.com/office/powerpoint/2010/main" val="1001641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72018-718A-8145-8A72-D3F9A70F2C64}"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38096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881DCF-565D-460F-907C-6C44FD0FE346}" type="datetime1">
              <a:rPr lang="en-US" smtClean="0">
                <a:solidFill>
                  <a:prstClr val="black">
                    <a:tint val="75000"/>
                  </a:prstClr>
                </a:solidFill>
              </a:rPr>
              <a:t>9/19/2018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278521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1749490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72018-718A-8145-8A72-D3F9A70F2C64}"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974662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72018-718A-8145-8A72-D3F9A70F2C64}"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271222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72018-718A-8145-8A72-D3F9A70F2C64}"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671032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72018-718A-8145-8A72-D3F9A70F2C64}"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41036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72018-718A-8145-8A72-D3F9A70F2C64}"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1960709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586044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28004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3595843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72018-718A-8145-8A72-D3F9A70F2C64}"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336195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5FFB1-0F95-43F4-A297-3F244B427EC5}" type="datetime1">
              <a:rPr lang="en-US" smtClean="0">
                <a:solidFill>
                  <a:prstClr val="black">
                    <a:tint val="75000"/>
                  </a:prstClr>
                </a:solidFill>
              </a:rPr>
              <a:t>9/19/2018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61506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4B8E8F-DA44-488A-98EA-7DD9D2713F94}"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846716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EA066-9291-49D5-A14F-E7EEE178B7E4}"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466766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96505-7461-4267-86B2-50843E651D4E}"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4070846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8" name="Rectangle 7"/>
          <p:cNvSpPr/>
          <p:nvPr userDrawn="1"/>
        </p:nvSpPr>
        <p:spPr>
          <a:xfrm>
            <a:off x="0" y="1"/>
            <a:ext cx="12192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274638"/>
            <a:ext cx="10972800" cy="78559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32AED8-BB9E-4B17-B526-06C95D2026E4}"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96120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B1FD4-A82C-41BC-8131-F331AB98F10B}"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512504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68BEB-9EF8-4461-8101-CD7B759E086C}"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8709679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26D3B-CD97-4AD4-8626-9E37EF55507A}"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5023831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8A191-8623-4B86-9883-D94E8C4FCA89}"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73092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68F43-338A-4A47-89E1-B51EBB16A194}"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148237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6B773-914B-423D-9E90-1073D0394916}" type="datetime1">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72074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F50EC-1BF6-407A-9E64-8A92DF3E514A}" type="datetime1">
              <a:rPr lang="en-US" smtClean="0">
                <a:solidFill>
                  <a:prstClr val="black">
                    <a:tint val="75000"/>
                  </a:prstClr>
                </a:solidFill>
              </a:rPr>
              <a:t>9/19/2018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4620764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Date Placeholder 1"/>
          <p:cNvSpPr>
            <a:spLocks noGrp="1"/>
          </p:cNvSpPr>
          <p:nvPr>
            <p:ph type="dt" sz="half" idx="10"/>
          </p:nvPr>
        </p:nvSpPr>
        <p:spPr/>
        <p:txBody>
          <a:bodyPr/>
          <a:lstStyle/>
          <a:p>
            <a:fld id="{62C8C8E4-C92B-4384-8A53-0EBFD4B3B433}" type="datetime1">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320728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Date Placeholder 1"/>
          <p:cNvSpPr>
            <a:spLocks noGrp="1"/>
          </p:cNvSpPr>
          <p:nvPr>
            <p:ph type="dt" sz="half" idx="10"/>
          </p:nvPr>
        </p:nvSpPr>
        <p:spPr/>
        <p:txBody>
          <a:bodyPr/>
          <a:lstStyle/>
          <a:p>
            <a:fld id="{B8A674E0-E3B0-4281-86CC-15BFABE663F7}" type="datetime1">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428097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12192000" cy="6855858"/>
          </a:xfrm>
          <a:prstGeom prst="rect">
            <a:avLst/>
          </a:prstGeom>
        </p:spPr>
      </p:pic>
      <p:sp>
        <p:nvSpPr>
          <p:cNvPr id="2" name="Date Placeholder 1"/>
          <p:cNvSpPr>
            <a:spLocks noGrp="1"/>
          </p:cNvSpPr>
          <p:nvPr>
            <p:ph type="dt" sz="half" idx="10"/>
          </p:nvPr>
        </p:nvSpPr>
        <p:spPr/>
        <p:txBody>
          <a:bodyPr/>
          <a:lstStyle/>
          <a:p>
            <a:fld id="{6B33CA76-CA4D-4F9B-8DB2-93E4F20E2E40}" type="datetime1">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839865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A61C7F-3886-4B86-ABAF-C6D1AF848983}"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131170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1"/>
            <a:ext cx="12192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05EE6-6E94-433B-AF45-F5F6F75DB246}"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127120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75B71-8E6E-4101-917C-C23C2A4A56B8}"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551960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21771" y="-179613"/>
            <a:ext cx="12213772"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4D8B6-0D6A-4F81-9730-B9A933CF7F22}" type="datetime1">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771037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1 Subtitle Nam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67193" y="1122363"/>
            <a:ext cx="9144000" cy="2387600"/>
          </a:xfrm>
          <a:prstGeom prst="rect">
            <a:avLst/>
          </a:prstGeom>
        </p:spPr>
        <p:txBody>
          <a:bodyPr anchor="b"/>
          <a:lstStyle>
            <a:lvl1pPr algn="l">
              <a:defRPr sz="6000" b="0" i="0" spc="-15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567193"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p:cNvSpPr>
            <a:spLocks noGrp="1"/>
          </p:cNvSpPr>
          <p:nvPr>
            <p:ph type="body" sz="quarter" idx="10"/>
          </p:nvPr>
        </p:nvSpPr>
        <p:spPr>
          <a:xfrm>
            <a:off x="567193" y="6113831"/>
            <a:ext cx="8661400" cy="390525"/>
          </a:xfrm>
          <a:prstGeom prst="rect">
            <a:avLst/>
          </a:prstGeom>
        </p:spPr>
        <p:txBody>
          <a:bodyPr anchor="ct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30" name="Straight Connector 29"/>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1647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1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67193" y="1122363"/>
            <a:ext cx="9144000" cy="2387600"/>
          </a:xfrm>
          <a:prstGeom prst="rect">
            <a:avLst/>
          </a:prstGeom>
        </p:spPr>
        <p:txBody>
          <a:bodyPr anchor="b"/>
          <a:lstStyle>
            <a:lvl1pPr algn="l">
              <a:defRPr sz="6000" b="0" i="0" spc="-15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567193"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5" name="Straight Connector 4"/>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4970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1 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67193" y="1122363"/>
            <a:ext cx="9144000" cy="2387600"/>
          </a:xfrm>
          <a:prstGeom prst="rect">
            <a:avLst/>
          </a:prstGeom>
        </p:spPr>
        <p:txBody>
          <a:bodyPr anchor="b"/>
          <a:lstStyle>
            <a:lvl1pPr algn="l">
              <a:defRPr sz="6000" b="0" i="0" spc="-150">
                <a:solidFill>
                  <a:schemeClr val="bg1"/>
                </a:solidFill>
                <a:latin typeface="Arial" charset="0"/>
                <a:ea typeface="Arial" charset="0"/>
                <a:cs typeface="Arial" charset="0"/>
              </a:defRPr>
            </a:lvl1pPr>
          </a:lstStyle>
          <a:p>
            <a:r>
              <a:rPr lang="en-US"/>
              <a:t>Click to edit Master title style</a:t>
            </a:r>
            <a:endParaRPr lang="en-US" dirty="0"/>
          </a:p>
        </p:txBody>
      </p:sp>
      <p:cxnSp>
        <p:nvCxnSpPr>
          <p:cNvPr id="5" name="Straight Connector 4"/>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3308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411CB-FBB9-4435-AF2D-C2EAF98DCD2C}" type="datetime1">
              <a:rPr lang="en-US" smtClean="0">
                <a:solidFill>
                  <a:prstClr val="black">
                    <a:tint val="75000"/>
                  </a:prstClr>
                </a:solidFill>
              </a:rPr>
              <a:t>9/19/2018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9807723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ody Blue Main">
    <p:spTree>
      <p:nvGrpSpPr>
        <p:cNvPr id="1" name=""/>
        <p:cNvGrpSpPr/>
        <p:nvPr/>
      </p:nvGrpSpPr>
      <p:grpSpPr>
        <a:xfrm>
          <a:off x="0" y="0"/>
          <a:ext cx="0" cy="0"/>
          <a:chOff x="0" y="0"/>
          <a:chExt cx="0" cy="0"/>
        </a:xfrm>
      </p:grpSpPr>
      <p:sp>
        <p:nvSpPr>
          <p:cNvPr id="2" name="Title 1"/>
          <p:cNvSpPr>
            <a:spLocks noGrp="1"/>
          </p:cNvSpPr>
          <p:nvPr>
            <p:ph type="title"/>
          </p:nvPr>
        </p:nvSpPr>
        <p:spPr>
          <a:xfrm>
            <a:off x="567193" y="641242"/>
            <a:ext cx="11085978" cy="61288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5676F18-F9F7-D746-B0DF-0DD17AC29D40}" type="slidenum">
              <a:rPr lang="en-US" smtClean="0"/>
              <a:t>‹#›</a:t>
            </a:fld>
            <a:endParaRPr lang="en-US"/>
          </a:p>
        </p:txBody>
      </p:sp>
      <p:cxnSp>
        <p:nvCxnSpPr>
          <p:cNvPr id="7" name="Straight Connector 6"/>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4992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ody Blue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567193" y="641242"/>
            <a:ext cx="11085978" cy="612885"/>
          </a:xfrm>
        </p:spPr>
        <p:txBody>
          <a:bodyPr/>
          <a:lstStyle/>
          <a:p>
            <a:r>
              <a:rPr lang="en-US"/>
              <a:t>Click to edit Master title style</a:t>
            </a:r>
          </a:p>
        </p:txBody>
      </p:sp>
      <p:sp>
        <p:nvSpPr>
          <p:cNvPr id="3" name="Content Placeholder 2"/>
          <p:cNvSpPr>
            <a:spLocks noGrp="1"/>
          </p:cNvSpPr>
          <p:nvPr>
            <p:ph idx="1"/>
          </p:nvPr>
        </p:nvSpPr>
        <p:spPr>
          <a:xfrm>
            <a:off x="567193" y="1977352"/>
            <a:ext cx="5539409" cy="355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5676F18-F9F7-D746-B0DF-0DD17AC29D40}" type="slidenum">
              <a:rPr lang="en-US" smtClean="0"/>
              <a:t>‹#›</a:t>
            </a:fld>
            <a:endParaRPr lang="en-US"/>
          </a:p>
        </p:txBody>
      </p:sp>
      <p:cxnSp>
        <p:nvCxnSpPr>
          <p:cNvPr id="7" name="Straight Connector 6"/>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17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ody Blue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567193" y="641242"/>
            <a:ext cx="11085978" cy="612885"/>
          </a:xfrm>
        </p:spPr>
        <p:txBody>
          <a:bodyPr/>
          <a:lstStyle/>
          <a:p>
            <a:r>
              <a:rPr lang="en-US"/>
              <a:t>Click to edit Master title style</a:t>
            </a:r>
          </a:p>
        </p:txBody>
      </p:sp>
      <p:sp>
        <p:nvSpPr>
          <p:cNvPr id="3" name="Content Placeholder 2"/>
          <p:cNvSpPr>
            <a:spLocks noGrp="1"/>
          </p:cNvSpPr>
          <p:nvPr>
            <p:ph idx="1"/>
          </p:nvPr>
        </p:nvSpPr>
        <p:spPr>
          <a:xfrm>
            <a:off x="6113762" y="1977352"/>
            <a:ext cx="5539409" cy="3556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5676F18-F9F7-D746-B0DF-0DD17AC29D40}" type="slidenum">
              <a:rPr lang="en-US" smtClean="0"/>
              <a:t>‹#›</a:t>
            </a:fld>
            <a:endParaRPr lang="en-US"/>
          </a:p>
        </p:txBody>
      </p:sp>
      <p:cxnSp>
        <p:nvCxnSpPr>
          <p:cNvPr id="7" name="Straight Connector 6"/>
          <p:cNvCxnSpPr/>
          <p:nvPr userDrawn="1"/>
        </p:nvCxnSpPr>
        <p:spPr>
          <a:xfrm>
            <a:off x="567193" y="6029392"/>
            <a:ext cx="86614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93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E7BDF822-69E2-4C01-ACF6-A4F461084ABE}" type="datetime1">
              <a:rPr lang="en-US" smtClean="0">
                <a:solidFill>
                  <a:prstClr val="black">
                    <a:tint val="75000"/>
                  </a:prstClr>
                </a:solidFill>
              </a:rPr>
              <a:t>9/19/2018</a:t>
            </a:fld>
            <a:endParaRPr lang="en-US">
              <a:solidFill>
                <a:prstClr val="black">
                  <a:tint val="75000"/>
                </a:prstClr>
              </a:solidFill>
            </a:endParaRPr>
          </a:p>
        </p:txBody>
      </p:sp>
    </p:spTree>
    <p:extLst>
      <p:ext uri="{BB962C8B-B14F-4D97-AF65-F5344CB8AC3E}">
        <p14:creationId xmlns:p14="http://schemas.microsoft.com/office/powerpoint/2010/main" val="221254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5" Type="http://schemas.openxmlformats.org/officeDocument/2006/relationships/image" Target="../media/image14.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5E36DF-2D3B-4674-8559-629B8B2F499A}"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1952658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12857C-6AF9-499F-B8ED-E5CE1F7E410C}" type="datetime1">
              <a:rPr lang="en-US" smtClean="0">
                <a:solidFill>
                  <a:prstClr val="black">
                    <a:tint val="75000"/>
                  </a:prstClr>
                </a:solidFill>
              </a:rPr>
              <a:t>9/19/2018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0823144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21457-B966-4F99-9BB0-B473E5DC4026}" type="datetimeFigureOut">
              <a:rPr lang="en-US" smtClean="0"/>
              <a:t>9/19/2018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53B7C13-F5E0-4B2A-8B5E-645562E01BB7}" type="slidenum">
              <a:rPr lang="en-US" smtClean="0"/>
              <a:t>‹#›</a:t>
            </a:fld>
            <a:endParaRPr lang="en-US"/>
          </a:p>
        </p:txBody>
      </p:sp>
    </p:spTree>
    <p:extLst>
      <p:ext uri="{BB962C8B-B14F-4D97-AF65-F5344CB8AC3E}">
        <p14:creationId xmlns:p14="http://schemas.microsoft.com/office/powerpoint/2010/main" val="8939236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2018-718A-8145-8A72-D3F9A70F2C64}" type="datetimeFigureOut">
              <a:rPr lang="en-US" smtClean="0"/>
              <a:t>9/19/2018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1D585-B742-F74B-92D2-C136C1F3551E}" type="slidenum">
              <a:rPr lang="en-US" smtClean="0"/>
              <a:t>‹#›</a:t>
            </a:fld>
            <a:endParaRPr lang="en-US"/>
          </a:p>
        </p:txBody>
      </p:sp>
    </p:spTree>
    <p:extLst>
      <p:ext uri="{BB962C8B-B14F-4D97-AF65-F5344CB8AC3E}">
        <p14:creationId xmlns:p14="http://schemas.microsoft.com/office/powerpoint/2010/main" val="39963755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A10F2-9572-42F1-9F8E-A21170D24754}" type="datetime1">
              <a:rPr lang="en-US" smtClean="0"/>
              <a:t>9/19/2018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0C37-B7DB-E548-8676-3460185CB011}" type="slidenum">
              <a:rPr lang="en-US" smtClean="0"/>
              <a:t>‹#›</a:t>
            </a:fld>
            <a:endParaRPr lang="en-US"/>
          </a:p>
        </p:txBody>
      </p:sp>
    </p:spTree>
    <p:extLst>
      <p:ext uri="{BB962C8B-B14F-4D97-AF65-F5344CB8AC3E}">
        <p14:creationId xmlns:p14="http://schemas.microsoft.com/office/powerpoint/2010/main" val="390859121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6762" cy="6862762"/>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70129" y="5999569"/>
            <a:ext cx="1983042" cy="440677"/>
          </a:xfrm>
          <a:prstGeom prst="rect">
            <a:avLst/>
          </a:prstGeom>
        </p:spPr>
      </p:pic>
    </p:spTree>
    <p:extLst>
      <p:ext uri="{BB962C8B-B14F-4D97-AF65-F5344CB8AC3E}">
        <p14:creationId xmlns:p14="http://schemas.microsoft.com/office/powerpoint/2010/main" val="388719062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7193" y="641242"/>
            <a:ext cx="11085978" cy="61288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67193" y="1977352"/>
            <a:ext cx="11085978" cy="35567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67193" y="6061197"/>
            <a:ext cx="600986" cy="365125"/>
          </a:xfrm>
          <a:prstGeom prst="rect">
            <a:avLst/>
          </a:prstGeom>
        </p:spPr>
        <p:txBody>
          <a:bodyPr vert="horz" lIns="91440" tIns="45720" rIns="91440" bIns="45720" rtlCol="0" anchor="ctr"/>
          <a:lstStyle>
            <a:lvl1pPr algn="l">
              <a:defRPr sz="1200">
                <a:solidFill>
                  <a:schemeClr val="accent1"/>
                </a:solidFill>
              </a:defRPr>
            </a:lvl1pPr>
          </a:lstStyle>
          <a:p>
            <a:fld id="{65676F18-F9F7-D746-B0DF-0DD17AC29D40}" type="slidenum">
              <a:rPr lang="en-US" smtClean="0"/>
              <a:pPr/>
              <a:t>‹#›</a:t>
            </a:fld>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70129" y="5999569"/>
            <a:ext cx="1983042" cy="440677"/>
          </a:xfrm>
          <a:prstGeom prst="rect">
            <a:avLst/>
          </a:prstGeom>
        </p:spPr>
      </p:pic>
    </p:spTree>
    <p:extLst>
      <p:ext uri="{BB962C8B-B14F-4D97-AF65-F5344CB8AC3E}">
        <p14:creationId xmlns:p14="http://schemas.microsoft.com/office/powerpoint/2010/main" val="178898441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u.zoom.us/j/691551798"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mailto:tsinn@usi.edu" TargetMode="External"/><Relationship Id="rId2" Type="http://schemas.openxmlformats.org/officeDocument/2006/relationships/image" Target="../media/image20.jpg"/><Relationship Id="rId1" Type="http://schemas.openxmlformats.org/officeDocument/2006/relationships/slideLayout" Target="../slideLayouts/slideLayout49.xml"/><Relationship Id="rId4" Type="http://schemas.openxmlformats.org/officeDocument/2006/relationships/hyperlink" Target="http://www.usi.edu/registra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si.edu/core39/" TargetMode="External"/><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hyperlink" Target="https://secure.in.gov/che/files/STGEC_BW_Binder_Final_5.19.15.pdf" TargetMode="External"/><Relationship Id="rId2" Type="http://schemas.openxmlformats.org/officeDocument/2006/relationships/image" Target="../media/image20.jpg"/><Relationship Id="rId1" Type="http://schemas.openxmlformats.org/officeDocument/2006/relationships/slideLayout" Target="../slideLayouts/slideLayout49.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hyperlink" Target="https://partners.wgu.edu/Pages/Transfer.aspx?iid=161" TargetMode="Externa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mailto:cssherck@bsu.edu" TargetMode="External"/><Relationship Id="rId2" Type="http://schemas.openxmlformats.org/officeDocument/2006/relationships/hyperlink" Target="https://www.indianatransfercouncil.org/sub-committees"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docs.google.com/forms/d/e/1FAIpQLSfRZHHOpYMbygrNVpYofYj948ds3mgzHfWNtelcKYj7-YrSIw/viewform"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indianatransfercouncil.org" TargetMode="External"/><Relationship Id="rId2" Type="http://schemas.openxmlformats.org/officeDocument/2006/relationships/hyperlink" Target="mailto:info@indianatransfercouncil.org"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948" y="821052"/>
            <a:ext cx="5053174" cy="3458933"/>
          </a:xfrm>
          <a:prstGeom prst="rect">
            <a:avLst/>
          </a:prstGeom>
        </p:spPr>
      </p:pic>
      <p:sp>
        <p:nvSpPr>
          <p:cNvPr id="3" name="Subtitle 2"/>
          <p:cNvSpPr>
            <a:spLocks noGrp="1"/>
          </p:cNvSpPr>
          <p:nvPr>
            <p:ph type="subTitle" idx="1"/>
          </p:nvPr>
        </p:nvSpPr>
        <p:spPr>
          <a:xfrm>
            <a:off x="1507067" y="4050834"/>
            <a:ext cx="7766936" cy="1022208"/>
          </a:xfrm>
        </p:spPr>
        <p:txBody>
          <a:bodyPr>
            <a:noAutofit/>
          </a:bodyPr>
          <a:lstStyle/>
          <a:p>
            <a:r>
              <a:rPr lang="en-US" sz="2000" dirty="0" smtClean="0">
                <a:solidFill>
                  <a:srgbClr val="5B5B5D"/>
                </a:solidFill>
              </a:rPr>
              <a:t>Transfer Talk #5</a:t>
            </a:r>
          </a:p>
          <a:p>
            <a:r>
              <a:rPr lang="en-US" dirty="0" smtClean="0"/>
              <a:t>Statewide Transfer General Education Core </a:t>
            </a:r>
            <a:endParaRPr lang="en-US" dirty="0"/>
          </a:p>
          <a:p>
            <a:r>
              <a:rPr lang="en-US" sz="2000" dirty="0" smtClean="0">
                <a:solidFill>
                  <a:srgbClr val="5B5B5D"/>
                </a:solidFill>
              </a:rPr>
              <a:t> </a:t>
            </a:r>
          </a:p>
          <a:p>
            <a:endParaRPr lang="en-US" sz="2000" dirty="0" smtClean="0">
              <a:solidFill>
                <a:srgbClr val="5B5B5D"/>
              </a:solidFill>
            </a:endParaRPr>
          </a:p>
          <a:p>
            <a:r>
              <a:rPr lang="en-US" sz="2000" dirty="0" smtClean="0">
                <a:solidFill>
                  <a:srgbClr val="5B5B5D"/>
                </a:solidFill>
              </a:rPr>
              <a:t>September 20th, 2018</a:t>
            </a:r>
          </a:p>
          <a:p>
            <a:r>
              <a:rPr lang="en-US" sz="2000" dirty="0" smtClean="0">
                <a:solidFill>
                  <a:srgbClr val="5B5B5D"/>
                </a:solidFill>
              </a:rPr>
              <a:t>1:00 – 2:30 </a:t>
            </a:r>
            <a:r>
              <a:rPr lang="en-US" sz="2000" dirty="0">
                <a:solidFill>
                  <a:srgbClr val="5B5B5D"/>
                </a:solidFill>
              </a:rPr>
              <a:t>P</a:t>
            </a:r>
            <a:r>
              <a:rPr lang="en-US" sz="2000" dirty="0" smtClean="0">
                <a:solidFill>
                  <a:srgbClr val="5B5B5D"/>
                </a:solidFill>
              </a:rPr>
              <a:t>M</a:t>
            </a:r>
            <a:endParaRPr lang="en-US" sz="2000" dirty="0">
              <a:solidFill>
                <a:srgbClr val="5B5B5D"/>
              </a:solidFill>
            </a:endParaRPr>
          </a:p>
        </p:txBody>
      </p:sp>
      <p:sp>
        <p:nvSpPr>
          <p:cNvPr id="2" name="TextBox 1"/>
          <p:cNvSpPr txBox="1"/>
          <p:nvPr/>
        </p:nvSpPr>
        <p:spPr>
          <a:xfrm>
            <a:off x="123870" y="6468893"/>
            <a:ext cx="54801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717173"/>
                </a:solidFill>
                <a:effectLst/>
                <a:uLnTx/>
                <a:uFillTx/>
                <a:latin typeface="Trebuchet MS" panose="020B0603020202020204"/>
                <a:ea typeface="+mn-ea"/>
                <a:cs typeface="+mn-cs"/>
              </a:rPr>
              <a:t>Slides will be available on IndianaTransferCouncil.org after the Transfer Talk.</a:t>
            </a:r>
          </a:p>
        </p:txBody>
      </p:sp>
      <p:sp>
        <p:nvSpPr>
          <p:cNvPr id="5" name="TextBox 4"/>
          <p:cNvSpPr txBox="1"/>
          <p:nvPr/>
        </p:nvSpPr>
        <p:spPr>
          <a:xfrm>
            <a:off x="123870" y="5029505"/>
            <a:ext cx="5347490" cy="1292662"/>
          </a:xfrm>
          <a:prstGeom prst="rect">
            <a:avLst/>
          </a:prstGeom>
          <a:noFill/>
        </p:spPr>
        <p:txBody>
          <a:bodyPr wrap="none" rtlCol="0">
            <a:spAutoFit/>
          </a:bodyPr>
          <a:lstStyle/>
          <a:p>
            <a:r>
              <a:rPr lang="en-US" sz="1200" dirty="0"/>
              <a:t>Join from PC, Mac, Linux, iOS or Android: </a:t>
            </a:r>
            <a:r>
              <a:rPr lang="en-US" sz="1200" u="sng" dirty="0">
                <a:hlinkClick r:id="rId3"/>
              </a:rPr>
              <a:t>https://iu.zoom.us/j/691551798</a:t>
            </a:r>
            <a:endParaRPr lang="en-US" sz="1200" dirty="0"/>
          </a:p>
          <a:p>
            <a:r>
              <a:rPr lang="en-US" sz="1200" dirty="0"/>
              <a:t> </a:t>
            </a:r>
          </a:p>
          <a:p>
            <a:r>
              <a:rPr lang="en-US" sz="1200" dirty="0"/>
              <a:t>Or Telephone:</a:t>
            </a:r>
          </a:p>
          <a:p>
            <a:r>
              <a:rPr lang="en-US" sz="1200" dirty="0"/>
              <a:t>    Dial: +1 646 558 8656 (US Toll) or +1 669 900 6833 (US Toll)</a:t>
            </a:r>
          </a:p>
          <a:p>
            <a:r>
              <a:rPr lang="en-US" sz="1200" dirty="0"/>
              <a:t>    Meeting ID: 691 551 798 </a:t>
            </a:r>
          </a:p>
          <a:p>
            <a:endParaRPr lang="en-US" dirty="0"/>
          </a:p>
        </p:txBody>
      </p:sp>
    </p:spTree>
    <p:extLst>
      <p:ext uri="{BB962C8B-B14F-4D97-AF65-F5344CB8AC3E}">
        <p14:creationId xmlns:p14="http://schemas.microsoft.com/office/powerpoint/2010/main" val="3777317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Statewide Transfer General Education Core (STGEC)</a:t>
            </a:r>
          </a:p>
        </p:txBody>
      </p:sp>
      <p:sp>
        <p:nvSpPr>
          <p:cNvPr id="3" name="Content Placeholder 2"/>
          <p:cNvSpPr>
            <a:spLocks noGrp="1"/>
          </p:cNvSpPr>
          <p:nvPr>
            <p:ph idx="1"/>
          </p:nvPr>
        </p:nvSpPr>
        <p:spPr/>
        <p:txBody>
          <a:bodyPr>
            <a:normAutofit/>
          </a:bodyPr>
          <a:lstStyle/>
          <a:p>
            <a:r>
              <a:rPr lang="en-US" dirty="0"/>
              <a:t>Each Indiana public institution will be required to demonstrate that students transferring with the </a:t>
            </a:r>
            <a:r>
              <a:rPr lang="en-US" dirty="0" smtClean="0"/>
              <a:t>STGEC have </a:t>
            </a:r>
            <a:r>
              <a:rPr lang="en-US" dirty="0"/>
              <a:t>met the requirements of each competency by earning at least THREE credit hours in each of the six competencies, accounting for 18 credit hours</a:t>
            </a:r>
            <a:r>
              <a:rPr lang="en-US" dirty="0" smtClean="0"/>
              <a:t>.</a:t>
            </a:r>
          </a:p>
          <a:p>
            <a:endParaRPr lang="en-US" sz="2000"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10</a:t>
            </a:fld>
            <a:endParaRPr lang="en-US">
              <a:solidFill>
                <a:prstClr val="black">
                  <a:tint val="75000"/>
                </a:prstClr>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264598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Statewide Transfer General Education Core (STGEC)</a:t>
            </a:r>
          </a:p>
        </p:txBody>
      </p:sp>
      <p:sp>
        <p:nvSpPr>
          <p:cNvPr id="3" name="Content Placeholder 2"/>
          <p:cNvSpPr>
            <a:spLocks noGrp="1"/>
          </p:cNvSpPr>
          <p:nvPr>
            <p:ph idx="1"/>
          </p:nvPr>
        </p:nvSpPr>
        <p:spPr/>
        <p:txBody>
          <a:bodyPr/>
          <a:lstStyle/>
          <a:p>
            <a:r>
              <a:rPr lang="en-US" dirty="0"/>
              <a:t>Each Indiana public institution may determine the distribution of the additional 12 credit hours of the </a:t>
            </a:r>
            <a:r>
              <a:rPr lang="en-US" dirty="0" smtClean="0"/>
              <a:t>STGEC in </a:t>
            </a:r>
            <a:r>
              <a:rPr lang="en-US" dirty="0"/>
              <a:t>accordance with both the competencies of the </a:t>
            </a:r>
            <a:r>
              <a:rPr lang="en-US" dirty="0" smtClean="0"/>
              <a:t>STGEC and </a:t>
            </a:r>
            <a:r>
              <a:rPr lang="en-US" dirty="0"/>
              <a:t>the curricular policies governing general education at the institution.</a:t>
            </a:r>
          </a:p>
          <a:p>
            <a:endParaRPr lang="en-US"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11</a:t>
            </a:fld>
            <a:endParaRPr lang="en-US">
              <a:solidFill>
                <a:prstClr val="black">
                  <a:tint val="75000"/>
                </a:prstClr>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431551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Maintenance</a:t>
            </a:r>
            <a:endParaRPr lang="en-US" dirty="0"/>
          </a:p>
        </p:txBody>
      </p:sp>
      <p:sp>
        <p:nvSpPr>
          <p:cNvPr id="3" name="Content Placeholder 2"/>
          <p:cNvSpPr>
            <a:spLocks noGrp="1"/>
          </p:cNvSpPr>
          <p:nvPr>
            <p:ph idx="1"/>
          </p:nvPr>
        </p:nvSpPr>
        <p:spPr/>
        <p:txBody>
          <a:bodyPr/>
          <a:lstStyle/>
          <a:p>
            <a:r>
              <a:rPr lang="en-US" dirty="0" smtClean="0"/>
              <a:t>A team of academic leaders and transfer coordinators, which the Commission leads and hosts on a regular basis, oversees changes to the CTL, STGEC, and TSAPs. </a:t>
            </a:r>
          </a:p>
          <a:p>
            <a:r>
              <a:rPr lang="en-US" dirty="0" smtClean="0"/>
              <a:t>TransferIN website is a source of information about the STGEC and other transfer initiatives</a:t>
            </a:r>
          </a:p>
          <a:p>
            <a:r>
              <a:rPr lang="en-US" dirty="0" smtClean="0"/>
              <a:t>Guidance and FAQs</a:t>
            </a:r>
          </a:p>
          <a:p>
            <a:endParaRPr lang="en-US"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12</a:t>
            </a:fld>
            <a:endParaRPr lang="en-US" dirty="0">
              <a:solidFill>
                <a:prstClr val="black">
                  <a:tint val="75000"/>
                </a:prstClr>
              </a:solidFill>
              <a:latin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298710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6247"/>
            <a:ext cx="9144000" cy="5143500"/>
          </a:xfrm>
          <a:prstGeom prst="rect">
            <a:avLst/>
          </a:prstGeom>
        </p:spPr>
      </p:pic>
      <p:sp>
        <p:nvSpPr>
          <p:cNvPr id="3" name="Slide Number Placeholder 2"/>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13</a:t>
            </a:fld>
            <a:endParaRPr lang="en-US">
              <a:solidFill>
                <a:prstClr val="black">
                  <a:tint val="75000"/>
                </a:prstClr>
              </a:solidFill>
              <a:latin typeface="Calibri"/>
            </a:endParaRPr>
          </a:p>
        </p:txBody>
      </p:sp>
    </p:spTree>
    <p:extLst>
      <p:ext uri="{BB962C8B-B14F-4D97-AF65-F5344CB8AC3E}">
        <p14:creationId xmlns:p14="http://schemas.microsoft.com/office/powerpoint/2010/main" val="3203592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8"/>
          <p:cNvSpPr txBox="1"/>
          <p:nvPr/>
        </p:nvSpPr>
        <p:spPr>
          <a:xfrm>
            <a:off x="3211286" y="4858023"/>
            <a:ext cx="6098177" cy="12887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r>
              <a:rPr lang="en-US" sz="2800" b="1" dirty="0">
                <a:solidFill>
                  <a:prstClr val="white"/>
                </a:solidFill>
                <a:latin typeface="Calibri" panose="020F0502020204030204" pitchFamily="34" charset="0"/>
                <a:ea typeface="MS Mincho" panose="02020609040205080304" pitchFamily="49" charset="-128"/>
                <a:cs typeface="Times New Roman" panose="02020603050405020304" pitchFamily="18" charset="0"/>
              </a:rPr>
              <a:t>All students deserve a clear and affordable path to college completion.</a:t>
            </a:r>
            <a:endParaRPr lang="en-US" sz="1200" b="1" dirty="0">
              <a:solidFill>
                <a:prstClr val="white"/>
              </a:solidFill>
              <a:latin typeface="Calibri"/>
              <a:ea typeface="MS Mincho" panose="02020609040205080304" pitchFamily="49" charset="-128"/>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14</a:t>
            </a:fld>
            <a:endParaRPr lang="en-US">
              <a:solidFill>
                <a:prstClr val="black">
                  <a:tint val="75000"/>
                </a:prstClr>
              </a:solidFill>
              <a:latin typeface="Calibri"/>
            </a:endParaRPr>
          </a:p>
        </p:txBody>
      </p:sp>
    </p:spTree>
    <p:extLst>
      <p:ext uri="{BB962C8B-B14F-4D97-AF65-F5344CB8AC3E}">
        <p14:creationId xmlns:p14="http://schemas.microsoft.com/office/powerpoint/2010/main" val="2849705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6580" y="4769032"/>
            <a:ext cx="5631481" cy="1384995"/>
          </a:xfrm>
          <a:prstGeom prst="rect">
            <a:avLst/>
          </a:prstGeom>
        </p:spPr>
        <p:txBody>
          <a:bodyPr wrap="square">
            <a:spAutoFit/>
          </a:bodyPr>
          <a:lstStyle/>
          <a:p>
            <a:pPr algn="ctr" defTabSz="457200"/>
            <a:r>
              <a:rPr lang="en-US" sz="2800" dirty="0">
                <a:solidFill>
                  <a:prstClr val="white"/>
                </a:solidFill>
                <a:latin typeface="Calibri"/>
              </a:rPr>
              <a:t>Competency—what students know and are able to do—should be the building block of higher education.</a:t>
            </a:r>
          </a:p>
        </p:txBody>
      </p:sp>
      <p:sp>
        <p:nvSpPr>
          <p:cNvPr id="3" name="Slide Number Placeholder 2"/>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15</a:t>
            </a:fld>
            <a:endParaRPr lang="en-US">
              <a:solidFill>
                <a:prstClr val="black">
                  <a:tint val="75000"/>
                </a:prstClr>
              </a:solidFill>
              <a:latin typeface="Calibri"/>
            </a:endParaRPr>
          </a:p>
        </p:txBody>
      </p:sp>
    </p:spTree>
    <p:extLst>
      <p:ext uri="{BB962C8B-B14F-4D97-AF65-F5344CB8AC3E}">
        <p14:creationId xmlns:p14="http://schemas.microsoft.com/office/powerpoint/2010/main" val="989925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6580" y="4769032"/>
            <a:ext cx="5631481" cy="1384995"/>
          </a:xfrm>
          <a:prstGeom prst="rect">
            <a:avLst/>
          </a:prstGeom>
        </p:spPr>
        <p:txBody>
          <a:bodyPr wrap="square">
            <a:spAutoFit/>
          </a:bodyPr>
          <a:lstStyle/>
          <a:p>
            <a:pPr algn="ctr" defTabSz="457200"/>
            <a:r>
              <a:rPr lang="en-US" sz="2800" dirty="0">
                <a:solidFill>
                  <a:srgbClr val="FFFFFF"/>
                </a:solidFill>
                <a:latin typeface="Calibri"/>
              </a:rPr>
              <a:t>Career preparation should be an integral and intentional part </a:t>
            </a:r>
            <a:br>
              <a:rPr lang="en-US" sz="2800" dirty="0">
                <a:solidFill>
                  <a:srgbClr val="FFFFFF"/>
                </a:solidFill>
                <a:latin typeface="Calibri"/>
              </a:rPr>
            </a:br>
            <a:r>
              <a:rPr lang="en-US" sz="2800" dirty="0">
                <a:solidFill>
                  <a:srgbClr val="FFFFFF"/>
                </a:solidFill>
                <a:latin typeface="Calibri"/>
              </a:rPr>
              <a:t>of a student’s education.</a:t>
            </a:r>
          </a:p>
        </p:txBody>
      </p:sp>
      <p:sp>
        <p:nvSpPr>
          <p:cNvPr id="3" name="Slide Number Placeholder 2"/>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16</a:t>
            </a:fld>
            <a:endParaRPr lang="en-US">
              <a:solidFill>
                <a:prstClr val="black">
                  <a:tint val="75000"/>
                </a:prstClr>
              </a:solidFill>
              <a:latin typeface="Calibri"/>
            </a:endParaRPr>
          </a:p>
        </p:txBody>
      </p:sp>
    </p:spTree>
    <p:extLst>
      <p:ext uri="{BB962C8B-B14F-4D97-AF65-F5344CB8AC3E}">
        <p14:creationId xmlns:p14="http://schemas.microsoft.com/office/powerpoint/2010/main" val="187290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_CHE_General_PPT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380" y="433831"/>
            <a:ext cx="9144000" cy="6855858"/>
          </a:xfrm>
          <a:prstGeom prst="rect">
            <a:avLst/>
          </a:prstGeom>
        </p:spPr>
      </p:pic>
      <p:pic>
        <p:nvPicPr>
          <p:cNvPr id="6" name="Picture 5" descr="2015_CHE_General_PPT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621" y="448772"/>
            <a:ext cx="9144000" cy="6855858"/>
          </a:xfrm>
          <a:prstGeom prst="rect">
            <a:avLst/>
          </a:prstGeom>
        </p:spPr>
      </p:pic>
      <p:pic>
        <p:nvPicPr>
          <p:cNvPr id="4" name="Picture 3" descr="2015_CHE_General_PPT5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46" y="608807"/>
            <a:ext cx="9144000" cy="6855858"/>
          </a:xfrm>
          <a:prstGeom prst="rect">
            <a:avLst/>
          </a:prstGeom>
        </p:spPr>
      </p:pic>
      <p:sp>
        <p:nvSpPr>
          <p:cNvPr id="8" name="Title 1"/>
          <p:cNvSpPr>
            <a:spLocks noGrp="1"/>
          </p:cNvSpPr>
          <p:nvPr>
            <p:ph type="title"/>
          </p:nvPr>
        </p:nvSpPr>
        <p:spPr>
          <a:xfrm>
            <a:off x="1981200" y="274638"/>
            <a:ext cx="8477794" cy="785592"/>
          </a:xfrm>
        </p:spPr>
        <p:txBody>
          <a:bodyPr>
            <a:normAutofit fontScale="90000"/>
          </a:bodyPr>
          <a:lstStyle/>
          <a:p>
            <a:r>
              <a:rPr lang="en-US" b="1" dirty="0" smtClean="0"/>
              <a:t>REACHING HIGHER, DELIVERING VALUE</a:t>
            </a:r>
            <a:endParaRPr lang="en-US" b="1" dirty="0"/>
          </a:p>
        </p:txBody>
      </p:sp>
      <p:sp>
        <p:nvSpPr>
          <p:cNvPr id="2" name="Slide Number Placeholder 1"/>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17</a:t>
            </a:fld>
            <a:endParaRPr lang="en-US">
              <a:solidFill>
                <a:prstClr val="black">
                  <a:tint val="75000"/>
                </a:prstClr>
              </a:solidFill>
              <a:latin typeface="Calibri"/>
            </a:endParaRPr>
          </a:p>
        </p:txBody>
      </p:sp>
    </p:spTree>
    <p:extLst>
      <p:ext uri="{BB962C8B-B14F-4D97-AF65-F5344CB8AC3E}">
        <p14:creationId xmlns:p14="http://schemas.microsoft.com/office/powerpoint/2010/main" val="2368550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STGEC at Ivy Tech</a:t>
            </a:r>
            <a:endParaRPr lang="en-US" dirty="0"/>
          </a:p>
        </p:txBody>
      </p:sp>
      <p:sp>
        <p:nvSpPr>
          <p:cNvPr id="5" name="Subtitle 4"/>
          <p:cNvSpPr>
            <a:spLocks noGrp="1"/>
          </p:cNvSpPr>
          <p:nvPr>
            <p:ph type="subTitle" idx="1"/>
          </p:nvPr>
        </p:nvSpPr>
        <p:spPr/>
        <p:txBody>
          <a:bodyPr/>
          <a:lstStyle/>
          <a:p>
            <a:r>
              <a:rPr lang="en-US" dirty="0" smtClean="0"/>
              <a:t>Ann Yater, Assistant Vice President for Student Records</a:t>
            </a:r>
            <a:endParaRPr lang="en-US" dirty="0"/>
          </a:p>
        </p:txBody>
      </p:sp>
    </p:spTree>
    <p:extLst>
      <p:ext uri="{BB962C8B-B14F-4D97-AF65-F5344CB8AC3E}">
        <p14:creationId xmlns:p14="http://schemas.microsoft.com/office/powerpoint/2010/main" val="15285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out with the STGEC</a:t>
            </a:r>
            <a:endParaRPr lang="en-US" dirty="0"/>
          </a:p>
        </p:txBody>
      </p:sp>
      <p:sp>
        <p:nvSpPr>
          <p:cNvPr id="3" name="Content Placeholder 2"/>
          <p:cNvSpPr>
            <a:spLocks noGrp="1"/>
          </p:cNvSpPr>
          <p:nvPr>
            <p:ph idx="1"/>
          </p:nvPr>
        </p:nvSpPr>
        <p:spPr/>
        <p:txBody>
          <a:bodyPr/>
          <a:lstStyle/>
          <a:p>
            <a:r>
              <a:rPr lang="en-US" dirty="0" smtClean="0"/>
              <a:t>Students are located via degree audit system (</a:t>
            </a:r>
            <a:r>
              <a:rPr lang="en-US" dirty="0" err="1" smtClean="0"/>
              <a:t>u.achieve</a:t>
            </a:r>
            <a:r>
              <a:rPr lang="en-US" dirty="0" smtClean="0"/>
              <a:t>)</a:t>
            </a:r>
          </a:p>
          <a:p>
            <a:pPr lvl="1"/>
            <a:r>
              <a:rPr lang="en-US" dirty="0" smtClean="0"/>
              <a:t>We have written a program that audits every student enrolled for a term against all of our programs (“degree mining”) – we use those results to double-check the audit for STGEC completion</a:t>
            </a:r>
          </a:p>
          <a:p>
            <a:r>
              <a:rPr lang="en-US" dirty="0" smtClean="0"/>
              <a:t>STGEC comment is posted on our transcript (Banner – SHATCMT)</a:t>
            </a:r>
          </a:p>
          <a:p>
            <a:pPr lvl="1"/>
            <a:r>
              <a:rPr lang="en-US" dirty="0" smtClean="0"/>
              <a:t>“Indiana STGEC Completed” – added to the term the STGEC coursework is completed</a:t>
            </a:r>
          </a:p>
          <a:p>
            <a:r>
              <a:rPr lang="en-US" dirty="0" smtClean="0"/>
              <a:t>Ivy Tech’s STGEC courses can be found at ivytech.edu; search for “STGEC” to find the webpage</a:t>
            </a:r>
            <a:endParaRPr lang="en-US" dirty="0"/>
          </a:p>
        </p:txBody>
      </p:sp>
    </p:spTree>
    <p:extLst>
      <p:ext uri="{BB962C8B-B14F-4D97-AF65-F5344CB8AC3E}">
        <p14:creationId xmlns:p14="http://schemas.microsoft.com/office/powerpoint/2010/main" val="176043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p:txBody>
          <a:bodyPr/>
          <a:lstStyle/>
          <a:p>
            <a:r>
              <a:rPr lang="en-US" dirty="0" smtClean="0"/>
              <a:t>Please be sure to mute your phone line.</a:t>
            </a:r>
          </a:p>
          <a:p>
            <a:r>
              <a:rPr lang="en-US" dirty="0" smtClean="0"/>
              <a:t>Use the chat box for questions.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IndianaTransferCouncil.org | Transfer Talk #5 | September 20,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2</a:t>
            </a:fld>
            <a:endParaRPr lang="en-US">
              <a:solidFill>
                <a:srgbClr val="5FCBEF"/>
              </a:solidFill>
            </a:endParaRPr>
          </a:p>
        </p:txBody>
      </p:sp>
    </p:spTree>
    <p:extLst>
      <p:ext uri="{BB962C8B-B14F-4D97-AF65-F5344CB8AC3E}">
        <p14:creationId xmlns:p14="http://schemas.microsoft.com/office/powerpoint/2010/main" val="182308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in the STGEC</a:t>
            </a:r>
            <a:endParaRPr lang="en-US" dirty="0"/>
          </a:p>
        </p:txBody>
      </p:sp>
      <p:sp>
        <p:nvSpPr>
          <p:cNvPr id="3" name="Content Placeholder 2"/>
          <p:cNvSpPr>
            <a:spLocks noGrp="1"/>
          </p:cNvSpPr>
          <p:nvPr>
            <p:ph idx="1"/>
          </p:nvPr>
        </p:nvSpPr>
        <p:spPr/>
        <p:txBody>
          <a:bodyPr/>
          <a:lstStyle/>
          <a:p>
            <a:r>
              <a:rPr lang="en-US" dirty="0" smtClean="0"/>
              <a:t>We transfer in 30 credits toward the student’s program of study</a:t>
            </a:r>
          </a:p>
          <a:p>
            <a:r>
              <a:rPr lang="en-US" dirty="0" smtClean="0"/>
              <a:t>All general education is complete</a:t>
            </a:r>
          </a:p>
          <a:p>
            <a:pPr lvl="1"/>
            <a:r>
              <a:rPr lang="en-US" dirty="0" smtClean="0"/>
              <a:t>Course-by-course transfer, so our audit will mark everything as complete</a:t>
            </a:r>
          </a:p>
          <a:p>
            <a:pPr lvl="1"/>
            <a:r>
              <a:rPr lang="en-US" dirty="0" smtClean="0"/>
              <a:t>Match courses where we can</a:t>
            </a:r>
          </a:p>
          <a:p>
            <a:pPr lvl="1"/>
            <a:r>
              <a:rPr lang="en-US" dirty="0" smtClean="0"/>
              <a:t>Special Banner “courses” for those that do not match (GEQR 199 = General Education Quantitative Reasoning)</a:t>
            </a:r>
          </a:p>
          <a:p>
            <a:pPr lvl="1"/>
            <a:r>
              <a:rPr lang="en-US" dirty="0" smtClean="0"/>
              <a:t>If a course we want/need to use to complete general education has a “D” grade, we use a transfer “grade” (T) when inputting the course so that our degree audit system will show as complete</a:t>
            </a:r>
            <a:endParaRPr lang="en-US" dirty="0"/>
          </a:p>
        </p:txBody>
      </p:sp>
    </p:spTree>
    <p:extLst>
      <p:ext uri="{BB962C8B-B14F-4D97-AF65-F5344CB8AC3E}">
        <p14:creationId xmlns:p14="http://schemas.microsoft.com/office/powerpoint/2010/main" val="90952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If we have a general education requirement that the STGEC-granting institution doesn’t, we still mark the student as complete for our general education (using the special course designations)</a:t>
            </a:r>
          </a:p>
          <a:p>
            <a:r>
              <a:rPr lang="en-US" dirty="0" smtClean="0"/>
              <a:t>Verified credit and CLEP tests count when transferring in the STGEC</a:t>
            </a:r>
            <a:endParaRPr lang="en-US" dirty="0"/>
          </a:p>
        </p:txBody>
      </p:sp>
    </p:spTree>
    <p:extLst>
      <p:ext uri="{BB962C8B-B14F-4D97-AF65-F5344CB8AC3E}">
        <p14:creationId xmlns:p14="http://schemas.microsoft.com/office/powerpoint/2010/main" val="21541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example</a:t>
            </a:r>
            <a:endParaRPr lang="en-US" dirty="0"/>
          </a:p>
        </p:txBody>
      </p:sp>
      <p:pic>
        <p:nvPicPr>
          <p:cNvPr id="16" name="Content Placeholder 15"/>
          <p:cNvPicPr>
            <a:picLocks noGrp="1" noChangeAspect="1"/>
          </p:cNvPicPr>
          <p:nvPr>
            <p:ph idx="1"/>
          </p:nvPr>
        </p:nvPicPr>
        <p:blipFill>
          <a:blip r:embed="rId2"/>
          <a:stretch>
            <a:fillRect/>
          </a:stretch>
        </p:blipFill>
        <p:spPr>
          <a:xfrm>
            <a:off x="838200" y="1461337"/>
            <a:ext cx="7002805" cy="4064329"/>
          </a:xfrm>
          <a:prstGeom prst="rect">
            <a:avLst/>
          </a:prstGeom>
        </p:spPr>
      </p:pic>
    </p:spTree>
    <p:extLst>
      <p:ext uri="{BB962C8B-B14F-4D97-AF65-F5344CB8AC3E}">
        <p14:creationId xmlns:p14="http://schemas.microsoft.com/office/powerpoint/2010/main" val="199647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STGEC “courses”</a:t>
            </a:r>
            <a:endParaRPr lang="en-US" dirty="0"/>
          </a:p>
        </p:txBody>
      </p:sp>
      <p:graphicFrame>
        <p:nvGraphicFramePr>
          <p:cNvPr id="4" name="Content Placeholder 3"/>
          <p:cNvGraphicFramePr>
            <a:graphicFrameLocks noGrp="1"/>
          </p:cNvGraphicFramePr>
          <p:nvPr>
            <p:ph idx="1"/>
            <p:extLst/>
          </p:nvPr>
        </p:nvGraphicFramePr>
        <p:xfrm>
          <a:off x="989212" y="1554480"/>
          <a:ext cx="6184675" cy="4796447"/>
        </p:xfrm>
        <a:graphic>
          <a:graphicData uri="http://schemas.openxmlformats.org/drawingml/2006/table">
            <a:tbl>
              <a:tblPr>
                <a:tableStyleId>{5C22544A-7EE6-4342-B048-85BDC9FD1C3A}</a:tableStyleId>
              </a:tblPr>
              <a:tblGrid>
                <a:gridCol w="659699">
                  <a:extLst>
                    <a:ext uri="{9D8B030D-6E8A-4147-A177-3AD203B41FA5}">
                      <a16:colId xmlns:a16="http://schemas.microsoft.com/office/drawing/2014/main" val="3741202389"/>
                    </a:ext>
                  </a:extLst>
                </a:gridCol>
                <a:gridCol w="728416">
                  <a:extLst>
                    <a:ext uri="{9D8B030D-6E8A-4147-A177-3AD203B41FA5}">
                      <a16:colId xmlns:a16="http://schemas.microsoft.com/office/drawing/2014/main" val="3509594745"/>
                    </a:ext>
                  </a:extLst>
                </a:gridCol>
                <a:gridCol w="659699">
                  <a:extLst>
                    <a:ext uri="{9D8B030D-6E8A-4147-A177-3AD203B41FA5}">
                      <a16:colId xmlns:a16="http://schemas.microsoft.com/office/drawing/2014/main" val="42948119"/>
                    </a:ext>
                  </a:extLst>
                </a:gridCol>
                <a:gridCol w="659699">
                  <a:extLst>
                    <a:ext uri="{9D8B030D-6E8A-4147-A177-3AD203B41FA5}">
                      <a16:colId xmlns:a16="http://schemas.microsoft.com/office/drawing/2014/main" val="3873576967"/>
                    </a:ext>
                  </a:extLst>
                </a:gridCol>
                <a:gridCol w="838366">
                  <a:extLst>
                    <a:ext uri="{9D8B030D-6E8A-4147-A177-3AD203B41FA5}">
                      <a16:colId xmlns:a16="http://schemas.microsoft.com/office/drawing/2014/main" val="1402469582"/>
                    </a:ext>
                  </a:extLst>
                </a:gridCol>
                <a:gridCol w="659699">
                  <a:extLst>
                    <a:ext uri="{9D8B030D-6E8A-4147-A177-3AD203B41FA5}">
                      <a16:colId xmlns:a16="http://schemas.microsoft.com/office/drawing/2014/main" val="3465969584"/>
                    </a:ext>
                  </a:extLst>
                </a:gridCol>
                <a:gridCol w="659699">
                  <a:extLst>
                    <a:ext uri="{9D8B030D-6E8A-4147-A177-3AD203B41FA5}">
                      <a16:colId xmlns:a16="http://schemas.microsoft.com/office/drawing/2014/main" val="2163149072"/>
                    </a:ext>
                  </a:extLst>
                </a:gridCol>
                <a:gridCol w="659699">
                  <a:extLst>
                    <a:ext uri="{9D8B030D-6E8A-4147-A177-3AD203B41FA5}">
                      <a16:colId xmlns:a16="http://schemas.microsoft.com/office/drawing/2014/main" val="2114443852"/>
                    </a:ext>
                  </a:extLst>
                </a:gridCol>
                <a:gridCol w="659699">
                  <a:extLst>
                    <a:ext uri="{9D8B030D-6E8A-4147-A177-3AD203B41FA5}">
                      <a16:colId xmlns:a16="http://schemas.microsoft.com/office/drawing/2014/main" val="2173397350"/>
                    </a:ext>
                  </a:extLst>
                </a:gridCol>
              </a:tblGrid>
              <a:tr h="511120">
                <a:tc gridSpan="9">
                  <a:txBody>
                    <a:bodyPr/>
                    <a:lstStyle/>
                    <a:p>
                      <a:pPr algn="ctr" fontAlgn="ctr"/>
                      <a:r>
                        <a:rPr lang="en-US" sz="1500" u="none" strike="noStrike" dirty="0">
                          <a:effectLst/>
                        </a:rPr>
                        <a:t>STGEC Transfer codes for Gen Ed course completion in </a:t>
                      </a:r>
                      <a:r>
                        <a:rPr lang="en-US" sz="1500" u="none" strike="noStrike" dirty="0" err="1">
                          <a:effectLst/>
                        </a:rPr>
                        <a:t>u.achieve</a:t>
                      </a:r>
                      <a:endParaRPr lang="en-US" sz="1500" b="0" i="0" u="none" strike="noStrike" dirty="0">
                        <a:solidFill>
                          <a:srgbClr val="000000"/>
                        </a:solidFill>
                        <a:effectLst/>
                        <a:latin typeface="Arial" panose="020B0604020202020204" pitchFamily="34" charset="0"/>
                      </a:endParaRPr>
                    </a:p>
                  </a:txBody>
                  <a:tcPr marL="5539" marR="5539" marT="553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5799660"/>
                  </a:ext>
                </a:extLst>
              </a:tr>
              <a:tr h="259824">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endParaRPr lang="en-US" sz="1500" b="0" i="0" u="none" strike="noStrike">
                        <a:solidFill>
                          <a:srgbClr val="000000"/>
                        </a:solidFill>
                        <a:effectLst/>
                        <a:latin typeface="Arial" panose="020B0604020202020204" pitchFamily="34" charset="0"/>
                      </a:endParaRPr>
                    </a:p>
                  </a:txBody>
                  <a:tcPr marL="5539" marR="5539" marT="5539" marB="0" anchor="ctr"/>
                </a:tc>
                <a:extLst>
                  <a:ext uri="{0D108BD9-81ED-4DB2-BD59-A6C34878D82A}">
                    <a16:rowId xmlns:a16="http://schemas.microsoft.com/office/drawing/2014/main" val="1090421070"/>
                  </a:ext>
                </a:extLst>
              </a:tr>
              <a:tr h="318375">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tc gridSpan="2">
                  <a:txBody>
                    <a:bodyPr/>
                    <a:lstStyle/>
                    <a:p>
                      <a:pPr algn="ctr" fontAlgn="b"/>
                      <a:r>
                        <a:rPr lang="en-US" sz="900" u="none" strike="noStrike">
                          <a:effectLst/>
                        </a:rPr>
                        <a:t>Requirement</a:t>
                      </a:r>
                      <a:endParaRPr lang="en-US" sz="9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900" u="none" strike="noStrike">
                          <a:effectLst/>
                        </a:rPr>
                        <a:t>Course Code</a:t>
                      </a:r>
                      <a:endParaRPr lang="en-US" sz="9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r>
                        <a:rPr lang="en-US" sz="900" u="none" strike="noStrike">
                          <a:effectLst/>
                        </a:rPr>
                        <a:t>Credit Hours</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718241624"/>
                  </a:ext>
                </a:extLst>
              </a:tr>
              <a:tr h="162237">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tc>
                  <a:txBody>
                    <a:bodyPr/>
                    <a:lstStyle/>
                    <a:p>
                      <a:pPr algn="ctr"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900" u="none" strike="noStrike">
                          <a:effectLst/>
                        </a:rPr>
                        <a:t> </a:t>
                      </a:r>
                      <a:endParaRPr lang="en-US" sz="9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772398035"/>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3" gridSpan="2">
                  <a:txBody>
                    <a:bodyPr/>
                    <a:lstStyle/>
                    <a:p>
                      <a:pPr algn="ctr" fontAlgn="ctr"/>
                      <a:r>
                        <a:rPr lang="en-US" sz="800" u="none" strike="noStrike">
                          <a:effectLst/>
                        </a:rPr>
                        <a:t>Written Communication</a:t>
                      </a:r>
                      <a:endParaRPr lang="en-US" sz="800" b="0" i="0" u="none" strike="noStrike">
                        <a:solidFill>
                          <a:srgbClr val="000000"/>
                        </a:solidFill>
                        <a:effectLst/>
                        <a:latin typeface="Arial" panose="020B0604020202020204" pitchFamily="34" charset="0"/>
                      </a:endParaRPr>
                    </a:p>
                  </a:txBody>
                  <a:tcPr marL="5539" marR="5539" marT="5539" marB="0" anchor="ctr"/>
                </a:tc>
                <a:tc rowSpan="3" hMerge="1">
                  <a:txBody>
                    <a:bodyPr/>
                    <a:lstStyle/>
                    <a:p>
                      <a:endParaRPr lang="en-US"/>
                    </a:p>
                  </a:txBody>
                  <a:tcPr/>
                </a:tc>
                <a:tc gridSpan="2">
                  <a:txBody>
                    <a:bodyPr/>
                    <a:lstStyle/>
                    <a:p>
                      <a:pPr algn="ctr" fontAlgn="b"/>
                      <a:r>
                        <a:rPr lang="en-US" sz="600" u="none" strike="noStrike">
                          <a:effectLst/>
                        </a:rPr>
                        <a:t>GEWC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610426432"/>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rowSpan="2" gridSpan="4">
                  <a:txBody>
                    <a:bodyPr/>
                    <a:lstStyle/>
                    <a:p>
                      <a:pPr algn="ctr" fontAlgn="b"/>
                      <a:r>
                        <a:rPr lang="en-US" sz="600" u="none" strike="noStrike">
                          <a:effectLst/>
                        </a:rPr>
                        <a:t>* This will meet the ENGL 111 requirement if no courses were specific ENGL 111 credit</a:t>
                      </a:r>
                      <a:endParaRPr lang="en-US" sz="600" b="0" i="0" u="none" strike="noStrike">
                        <a:solidFill>
                          <a:srgbClr val="000000"/>
                        </a:solidFill>
                        <a:effectLst/>
                        <a:latin typeface="Arial" panose="020B0604020202020204" pitchFamily="34" charset="0"/>
                      </a:endParaRPr>
                    </a:p>
                  </a:txBody>
                  <a:tcPr marL="5539" marR="5539" marT="5539" marB="0" anchor="b"/>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086889558"/>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577704038"/>
                  </a:ext>
                </a:extLst>
              </a:tr>
              <a:tr h="113444">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905539825"/>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3" gridSpan="2">
                  <a:txBody>
                    <a:bodyPr/>
                    <a:lstStyle/>
                    <a:p>
                      <a:pPr algn="ctr" fontAlgn="ctr"/>
                      <a:r>
                        <a:rPr lang="en-US" sz="800" u="none" strike="noStrike">
                          <a:effectLst/>
                        </a:rPr>
                        <a:t>Speaking &amp; Listening</a:t>
                      </a:r>
                      <a:endParaRPr lang="en-US" sz="800" b="0" i="0" u="none" strike="noStrike">
                        <a:solidFill>
                          <a:srgbClr val="000000"/>
                        </a:solidFill>
                        <a:effectLst/>
                        <a:latin typeface="Arial" panose="020B0604020202020204" pitchFamily="34" charset="0"/>
                      </a:endParaRPr>
                    </a:p>
                  </a:txBody>
                  <a:tcPr marL="5539" marR="5539" marT="5539" marB="0" anchor="ctr"/>
                </a:tc>
                <a:tc rowSpan="3" hMerge="1">
                  <a:txBody>
                    <a:bodyPr/>
                    <a:lstStyle/>
                    <a:p>
                      <a:endParaRPr lang="en-US"/>
                    </a:p>
                  </a:txBody>
                  <a:tcPr/>
                </a:tc>
                <a:tc gridSpan="2">
                  <a:txBody>
                    <a:bodyPr/>
                    <a:lstStyle/>
                    <a:p>
                      <a:pPr algn="ctr" fontAlgn="b"/>
                      <a:r>
                        <a:rPr lang="en-US" sz="600" u="none" strike="noStrike">
                          <a:effectLst/>
                        </a:rPr>
                        <a:t>GESL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594141599"/>
                  </a:ext>
                </a:extLst>
              </a:tr>
              <a:tr h="1219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rowSpan="2" gridSpan="4">
                  <a:txBody>
                    <a:bodyPr/>
                    <a:lstStyle/>
                    <a:p>
                      <a:pPr algn="ctr" fontAlgn="b"/>
                      <a:r>
                        <a:rPr lang="en-US" sz="600" u="none" strike="noStrike">
                          <a:effectLst/>
                        </a:rPr>
                        <a:t>* This will meet the COMM 101 requirement if no courses were specific COMM 101 credit</a:t>
                      </a:r>
                      <a:endParaRPr lang="en-US" sz="600" b="0" i="0" u="none" strike="noStrike">
                        <a:solidFill>
                          <a:srgbClr val="000000"/>
                        </a:solidFill>
                        <a:effectLst/>
                        <a:latin typeface="Arial" panose="020B0604020202020204" pitchFamily="34" charset="0"/>
                      </a:endParaRPr>
                    </a:p>
                  </a:txBody>
                  <a:tcPr marL="5539" marR="5539" marT="5539" marB="0" anchor="b"/>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893286207"/>
                  </a:ext>
                </a:extLst>
              </a:tr>
              <a:tr h="1219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881999278"/>
                  </a:ext>
                </a:extLst>
              </a:tr>
              <a:tr h="14035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ctr"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ctr"/>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5539" marR="5539" marT="5539" marB="0" anchor="ctr"/>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870004109"/>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3" gridSpan="2">
                  <a:txBody>
                    <a:bodyPr/>
                    <a:lstStyle/>
                    <a:p>
                      <a:pPr algn="ctr" fontAlgn="ctr"/>
                      <a:r>
                        <a:rPr lang="en-US" sz="800" u="none" strike="noStrike">
                          <a:effectLst/>
                        </a:rPr>
                        <a:t>Quantitative Reasoning</a:t>
                      </a:r>
                      <a:endParaRPr lang="en-US" sz="800" b="0" i="0" u="none" strike="noStrike">
                        <a:solidFill>
                          <a:srgbClr val="000000"/>
                        </a:solidFill>
                        <a:effectLst/>
                        <a:latin typeface="Arial" panose="020B0604020202020204" pitchFamily="34" charset="0"/>
                      </a:endParaRPr>
                    </a:p>
                  </a:txBody>
                  <a:tcPr marL="5539" marR="5539" marT="5539" marB="0" anchor="ctr"/>
                </a:tc>
                <a:tc rowSpan="3" hMerge="1">
                  <a:txBody>
                    <a:bodyPr/>
                    <a:lstStyle/>
                    <a:p>
                      <a:endParaRPr lang="en-US"/>
                    </a:p>
                  </a:txBody>
                  <a:tcPr/>
                </a:tc>
                <a:tc gridSpan="2">
                  <a:txBody>
                    <a:bodyPr/>
                    <a:lstStyle/>
                    <a:p>
                      <a:pPr algn="ctr" fontAlgn="b"/>
                      <a:r>
                        <a:rPr lang="en-US" sz="600" u="none" strike="noStrike">
                          <a:effectLst/>
                        </a:rPr>
                        <a:t>GEQR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373328770"/>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GEQR 198</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806460638"/>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GEQR 197</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2410220375"/>
                  </a:ext>
                </a:extLst>
              </a:tr>
              <a:tr h="113444">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541540634"/>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3" gridSpan="2">
                  <a:txBody>
                    <a:bodyPr/>
                    <a:lstStyle/>
                    <a:p>
                      <a:pPr algn="ctr" fontAlgn="ctr"/>
                      <a:r>
                        <a:rPr lang="en-US" sz="800" u="none" strike="noStrike">
                          <a:effectLst/>
                        </a:rPr>
                        <a:t>Scientific Ways of Knowing</a:t>
                      </a:r>
                      <a:endParaRPr lang="en-US" sz="800" b="0" i="0" u="none" strike="noStrike">
                        <a:solidFill>
                          <a:srgbClr val="000000"/>
                        </a:solidFill>
                        <a:effectLst/>
                        <a:latin typeface="Arial" panose="020B0604020202020204" pitchFamily="34" charset="0"/>
                      </a:endParaRPr>
                    </a:p>
                  </a:txBody>
                  <a:tcPr marL="5539" marR="5539" marT="5539" marB="0" anchor="ctr"/>
                </a:tc>
                <a:tc rowSpan="3" hMerge="1">
                  <a:txBody>
                    <a:bodyPr/>
                    <a:lstStyle/>
                    <a:p>
                      <a:endParaRPr lang="en-US"/>
                    </a:p>
                  </a:txBody>
                  <a:tcPr/>
                </a:tc>
                <a:tc gridSpan="2">
                  <a:txBody>
                    <a:bodyPr/>
                    <a:lstStyle/>
                    <a:p>
                      <a:pPr algn="ctr" fontAlgn="b"/>
                      <a:r>
                        <a:rPr lang="en-US" sz="600" u="none" strike="noStrike">
                          <a:effectLst/>
                        </a:rPr>
                        <a:t>GESC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2422922322"/>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GESC 198</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002146975"/>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GESC 197</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2516994286"/>
                  </a:ext>
                </a:extLst>
              </a:tr>
              <a:tr h="113444">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030993264"/>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4" gridSpan="2">
                  <a:txBody>
                    <a:bodyPr/>
                    <a:lstStyle/>
                    <a:p>
                      <a:pPr algn="ctr" fontAlgn="ctr"/>
                      <a:r>
                        <a:rPr lang="en-US" sz="700" u="none" strike="noStrike">
                          <a:effectLst/>
                        </a:rPr>
                        <a:t>Social &amp; Behaviorial Ways of Knowing</a:t>
                      </a:r>
                      <a:endParaRPr lang="en-US" sz="700" b="0" i="0" u="none" strike="noStrike">
                        <a:solidFill>
                          <a:srgbClr val="000000"/>
                        </a:solidFill>
                        <a:effectLst/>
                        <a:latin typeface="Arial" panose="020B0604020202020204" pitchFamily="34" charset="0"/>
                      </a:endParaRPr>
                    </a:p>
                  </a:txBody>
                  <a:tcPr marL="5539" marR="5539" marT="5539" marB="0" anchor="ctr"/>
                </a:tc>
                <a:tc rowSpan="4" hMerge="1">
                  <a:txBody>
                    <a:bodyPr/>
                    <a:lstStyle/>
                    <a:p>
                      <a:endParaRPr lang="en-US"/>
                    </a:p>
                  </a:txBody>
                  <a:tcPr/>
                </a:tc>
                <a:tc gridSpan="2">
                  <a:txBody>
                    <a:bodyPr/>
                    <a:lstStyle/>
                    <a:p>
                      <a:pPr algn="ctr" fontAlgn="b"/>
                      <a:r>
                        <a:rPr lang="en-US" sz="600" u="none" strike="noStrike">
                          <a:effectLst/>
                        </a:rPr>
                        <a:t>GESB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720103426"/>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GESB 198</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638885914"/>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GESB 197</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121309520"/>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GESB 196</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468259008"/>
                  </a:ext>
                </a:extLst>
              </a:tr>
              <a:tr h="113444">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ct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242956873"/>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rowSpan="4" gridSpan="2">
                  <a:txBody>
                    <a:bodyPr/>
                    <a:lstStyle/>
                    <a:p>
                      <a:pPr algn="ctr" fontAlgn="ctr"/>
                      <a:r>
                        <a:rPr lang="en-US" sz="700" u="none" strike="noStrike">
                          <a:effectLst/>
                        </a:rPr>
                        <a:t>Humanistic &amp; Artistic Ways of Knowing</a:t>
                      </a:r>
                      <a:endParaRPr lang="en-US" sz="700" b="0" i="0" u="none" strike="noStrike">
                        <a:solidFill>
                          <a:srgbClr val="000000"/>
                        </a:solidFill>
                        <a:effectLst/>
                        <a:latin typeface="Arial" panose="020B0604020202020204" pitchFamily="34" charset="0"/>
                      </a:endParaRPr>
                    </a:p>
                  </a:txBody>
                  <a:tcPr marL="5539" marR="5539" marT="5539" marB="0" anchor="ctr"/>
                </a:tc>
                <a:tc rowSpan="4" hMerge="1">
                  <a:txBody>
                    <a:bodyPr/>
                    <a:lstStyle/>
                    <a:p>
                      <a:endParaRPr lang="en-US"/>
                    </a:p>
                  </a:txBody>
                  <a:tcPr/>
                </a:tc>
                <a:tc gridSpan="2">
                  <a:txBody>
                    <a:bodyPr/>
                    <a:lstStyle/>
                    <a:p>
                      <a:pPr algn="ctr" fontAlgn="b"/>
                      <a:r>
                        <a:rPr lang="en-US" sz="600" u="none" strike="noStrike">
                          <a:effectLst/>
                        </a:rPr>
                        <a:t>GEHA 199</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269677887"/>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GEHA 198</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74907284"/>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GEHA 197</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3198090170"/>
                  </a:ext>
                </a:extLst>
              </a:tr>
              <a:tr h="1280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gridSpan="2" vMerge="1">
                  <a:txBody>
                    <a:bodyPr/>
                    <a:lstStyle/>
                    <a:p>
                      <a:endParaRPr lang="en-US"/>
                    </a:p>
                  </a:txBody>
                  <a:tcPr/>
                </a:tc>
                <a:tc hMerge="1" vMerge="1">
                  <a:txBody>
                    <a:bodyPr/>
                    <a:lstStyle/>
                    <a:p>
                      <a:endParaRPr lang="en-US"/>
                    </a:p>
                  </a:txBody>
                  <a:tcPr/>
                </a:tc>
                <a:tc gridSpan="2">
                  <a:txBody>
                    <a:bodyPr/>
                    <a:lstStyle/>
                    <a:p>
                      <a:pPr algn="ctr" fontAlgn="b"/>
                      <a:r>
                        <a:rPr lang="en-US" sz="600" u="none" strike="noStrike">
                          <a:effectLst/>
                        </a:rPr>
                        <a:t>GEHA 196</a:t>
                      </a:r>
                      <a:endParaRPr lang="en-US" sz="6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gridSpan="2">
                  <a:txBody>
                    <a:bodyPr/>
                    <a:lstStyle/>
                    <a:p>
                      <a:pPr algn="ctr" fontAlgn="b"/>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1916869532"/>
                  </a:ext>
                </a:extLst>
              </a:tr>
              <a:tr h="121982">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tc>
                  <a:txBody>
                    <a:bodyPr/>
                    <a:lstStyle/>
                    <a:p>
                      <a:pPr algn="l" fontAlgn="b"/>
                      <a:endParaRPr lang="en-US" sz="600" b="0" i="0" u="none" strike="noStrike">
                        <a:solidFill>
                          <a:srgbClr val="000000"/>
                        </a:solidFill>
                        <a:effectLst/>
                        <a:latin typeface="Calibri" panose="020F0502020204030204" pitchFamily="34" charset="0"/>
                      </a:endParaRPr>
                    </a:p>
                  </a:txBody>
                  <a:tcPr marL="5539" marR="5539" marT="5539" marB="0" anchor="b"/>
                </a:tc>
                <a:extLst>
                  <a:ext uri="{0D108BD9-81ED-4DB2-BD59-A6C34878D82A}">
                    <a16:rowId xmlns:a16="http://schemas.microsoft.com/office/drawing/2014/main" val="2354226363"/>
                  </a:ext>
                </a:extLst>
              </a:tr>
              <a:tr h="279341">
                <a:tc gridSpan="9">
                  <a:txBody>
                    <a:bodyPr/>
                    <a:lstStyle/>
                    <a:p>
                      <a:pPr algn="l" fontAlgn="b"/>
                      <a:endParaRPr lang="en-US" sz="800" b="0" i="0" u="none" strike="noStrike" dirty="0">
                        <a:solidFill>
                          <a:srgbClr val="000000"/>
                        </a:solidFill>
                        <a:effectLst/>
                        <a:latin typeface="Arial" panose="020B0604020202020204" pitchFamily="34" charset="0"/>
                      </a:endParaRPr>
                    </a:p>
                  </a:txBody>
                  <a:tcPr marL="5539" marR="5539" marT="553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3837129"/>
                  </a:ext>
                </a:extLst>
              </a:tr>
            </a:tbl>
          </a:graphicData>
        </a:graphic>
      </p:graphicFrame>
    </p:spTree>
    <p:extLst>
      <p:ext uri="{BB962C8B-B14F-4D97-AF65-F5344CB8AC3E}">
        <p14:creationId xmlns:p14="http://schemas.microsoft.com/office/powerpoint/2010/main" val="5054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809136" y="747257"/>
            <a:ext cx="8563897" cy="4585871"/>
          </a:xfrm>
          <a:prstGeom prst="rect">
            <a:avLst/>
          </a:prstGeom>
          <a:noFill/>
        </p:spPr>
        <p:txBody>
          <a:bodyPr wrap="square" rtlCol="0">
            <a:spAutoFit/>
          </a:bodyPr>
          <a:lstStyle/>
          <a:p>
            <a:pPr algn="ctr" defTabSz="457200"/>
            <a:r>
              <a:rPr lang="en-US" sz="2800" b="1" dirty="0">
                <a:solidFill>
                  <a:prstClr val="black"/>
                </a:solidFill>
                <a:latin typeface="Calibri"/>
              </a:rPr>
              <a:t>Indiana Transfer Council (ITC) </a:t>
            </a:r>
          </a:p>
          <a:p>
            <a:pPr algn="ctr" defTabSz="457200"/>
            <a:r>
              <a:rPr lang="en-US" sz="3200" b="1" dirty="0">
                <a:solidFill>
                  <a:prstClr val="black"/>
                </a:solidFill>
                <a:latin typeface="Calibri"/>
              </a:rPr>
              <a:t>Transfer Talk: STGEC</a:t>
            </a:r>
          </a:p>
          <a:p>
            <a:pPr algn="ctr" defTabSz="457200"/>
            <a:r>
              <a:rPr lang="en-US" sz="2400" b="1" dirty="0">
                <a:solidFill>
                  <a:prstClr val="black"/>
                </a:solidFill>
                <a:latin typeface="Calibri"/>
              </a:rPr>
              <a:t>Thursday, September 20, 2018 (1:00-2:30pm EST)</a:t>
            </a:r>
          </a:p>
          <a:p>
            <a:pPr algn="ctr" defTabSz="457200"/>
            <a:endParaRPr lang="en-US" sz="2000" b="1" dirty="0">
              <a:solidFill>
                <a:prstClr val="black"/>
              </a:solidFill>
              <a:latin typeface="Calibri"/>
            </a:endParaRPr>
          </a:p>
          <a:p>
            <a:pPr algn="ctr" defTabSz="457200"/>
            <a:r>
              <a:rPr lang="en-US" sz="2000" b="1" dirty="0">
                <a:solidFill>
                  <a:prstClr val="black"/>
                </a:solidFill>
                <a:latin typeface="Calibri"/>
              </a:rPr>
              <a:t>Presenter: </a:t>
            </a:r>
          </a:p>
          <a:p>
            <a:pPr algn="ctr" defTabSz="457200"/>
            <a:r>
              <a:rPr lang="en-US" sz="2600" b="1" dirty="0">
                <a:solidFill>
                  <a:prstClr val="black"/>
                </a:solidFill>
                <a:latin typeface="Calibri"/>
              </a:rPr>
              <a:t>Tracy Sinn</a:t>
            </a:r>
          </a:p>
          <a:p>
            <a:pPr algn="ctr" defTabSz="457200"/>
            <a:r>
              <a:rPr lang="en-US" sz="2000" b="1" dirty="0">
                <a:solidFill>
                  <a:prstClr val="black"/>
                </a:solidFill>
                <a:latin typeface="Calibri"/>
              </a:rPr>
              <a:t>Assistant Registrar</a:t>
            </a:r>
          </a:p>
          <a:p>
            <a:pPr algn="ctr" defTabSz="457200"/>
            <a:r>
              <a:rPr lang="en-US" sz="2200" b="1" dirty="0">
                <a:solidFill>
                  <a:prstClr val="black"/>
                </a:solidFill>
                <a:latin typeface="Calibri"/>
              </a:rPr>
              <a:t>University of Southern Indiana</a:t>
            </a:r>
          </a:p>
          <a:p>
            <a:pPr algn="ctr" defTabSz="457200"/>
            <a:r>
              <a:rPr lang="en-US" sz="2000" b="1" dirty="0">
                <a:solidFill>
                  <a:prstClr val="black"/>
                </a:solidFill>
                <a:latin typeface="Calibri"/>
              </a:rPr>
              <a:t>8600 University Blvd</a:t>
            </a:r>
          </a:p>
          <a:p>
            <a:pPr algn="ctr" defTabSz="457200"/>
            <a:r>
              <a:rPr lang="en-US" sz="2000" b="1" dirty="0">
                <a:solidFill>
                  <a:prstClr val="black"/>
                </a:solidFill>
                <a:latin typeface="Calibri"/>
              </a:rPr>
              <a:t>Evansville, IN 47712</a:t>
            </a:r>
          </a:p>
          <a:p>
            <a:pPr algn="ctr" defTabSz="457200"/>
            <a:r>
              <a:rPr lang="en-US" sz="2000" b="1" dirty="0">
                <a:solidFill>
                  <a:prstClr val="black"/>
                </a:solidFill>
                <a:latin typeface="Calibri"/>
              </a:rPr>
              <a:t>812-465-1078</a:t>
            </a:r>
          </a:p>
          <a:p>
            <a:pPr algn="ctr" defTabSz="457200"/>
            <a:r>
              <a:rPr lang="en-US" sz="2000" b="1" dirty="0">
                <a:solidFill>
                  <a:prstClr val="black"/>
                </a:solidFill>
                <a:latin typeface="Calibri"/>
                <a:hlinkClick r:id="rId3"/>
              </a:rPr>
              <a:t>tsinn@usi.edu</a:t>
            </a:r>
            <a:endParaRPr lang="en-US" sz="2000" b="1" dirty="0">
              <a:solidFill>
                <a:prstClr val="black"/>
              </a:solidFill>
              <a:latin typeface="Calibri"/>
            </a:endParaRPr>
          </a:p>
          <a:p>
            <a:pPr algn="ctr" defTabSz="457200"/>
            <a:r>
              <a:rPr lang="en-US" sz="2000" b="1" dirty="0">
                <a:solidFill>
                  <a:prstClr val="black"/>
                </a:solidFill>
                <a:latin typeface="Calibri"/>
                <a:hlinkClick r:id="rId4"/>
              </a:rPr>
              <a:t>www.usi.edu/registrar</a:t>
            </a:r>
            <a:endParaRPr lang="en-US" dirty="0">
              <a:solidFill>
                <a:prstClr val="black"/>
              </a:solidFill>
              <a:latin typeface="Calibri"/>
            </a:endParaRP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spTree>
    <p:extLst>
      <p:ext uri="{BB962C8B-B14F-4D97-AF65-F5344CB8AC3E}">
        <p14:creationId xmlns:p14="http://schemas.microsoft.com/office/powerpoint/2010/main" val="93371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7744"/>
            <a:ext cx="8662220" cy="5616922"/>
          </a:xfrm>
          <a:prstGeom prst="rect">
            <a:avLst/>
          </a:prstGeom>
          <a:noFill/>
        </p:spPr>
        <p:txBody>
          <a:bodyPr wrap="square" rtlCol="0">
            <a:spAutoFit/>
          </a:bodyPr>
          <a:lstStyle/>
          <a:p>
            <a:pPr defTabSz="457200">
              <a:lnSpc>
                <a:spcPct val="150000"/>
              </a:lnSpc>
            </a:pPr>
            <a:r>
              <a:rPr lang="en-US" b="1" u="sng" dirty="0">
                <a:solidFill>
                  <a:prstClr val="black"/>
                </a:solidFill>
                <a:latin typeface="Calibri"/>
              </a:rPr>
              <a:t>USI Background</a:t>
            </a:r>
          </a:p>
          <a:p>
            <a:pPr marL="285750" indent="-285750" defTabSz="457200">
              <a:lnSpc>
                <a:spcPct val="130000"/>
              </a:lnSpc>
              <a:buFont typeface="Arial" panose="020B0604020202020204" pitchFamily="34" charset="0"/>
              <a:buChar char="•"/>
            </a:pPr>
            <a:r>
              <a:rPr lang="en-US" dirty="0">
                <a:solidFill>
                  <a:prstClr val="black"/>
                </a:solidFill>
                <a:latin typeface="Calibri"/>
              </a:rPr>
              <a:t>Fall 2017 enrollment of 11,033 </a:t>
            </a:r>
            <a:r>
              <a:rPr lang="en-US" sz="1700" dirty="0">
                <a:solidFill>
                  <a:prstClr val="black"/>
                </a:solidFill>
                <a:latin typeface="Calibri"/>
              </a:rPr>
              <a:t>(7706 undergraduate, 2019 dual credit, 1308 graduate)</a:t>
            </a:r>
          </a:p>
          <a:p>
            <a:pPr marL="285750" indent="-285750" defTabSz="457200">
              <a:lnSpc>
                <a:spcPct val="130000"/>
              </a:lnSpc>
              <a:spcAft>
                <a:spcPts val="600"/>
              </a:spcAft>
              <a:buFont typeface="Arial" panose="020B0604020202020204" pitchFamily="34" charset="0"/>
              <a:buChar char="•"/>
            </a:pPr>
            <a:r>
              <a:rPr lang="en-US" dirty="0">
                <a:solidFill>
                  <a:prstClr val="black"/>
                </a:solidFill>
                <a:latin typeface="Calibri"/>
              </a:rPr>
              <a:t>Our SIS is Banner 9 (Student 9.3.6)</a:t>
            </a:r>
          </a:p>
          <a:p>
            <a:pPr marL="285750" indent="-285750" defTabSz="457200">
              <a:buFont typeface="Arial" panose="020B0604020202020204" pitchFamily="34" charset="0"/>
              <a:buChar char="•"/>
            </a:pPr>
            <a:r>
              <a:rPr lang="en-US" dirty="0">
                <a:solidFill>
                  <a:prstClr val="black"/>
                </a:solidFill>
                <a:latin typeface="Calibri"/>
              </a:rPr>
              <a:t>We originally implemented DARS (</a:t>
            </a:r>
            <a:r>
              <a:rPr lang="en-US" dirty="0" err="1">
                <a:solidFill>
                  <a:prstClr val="black"/>
                </a:solidFill>
                <a:latin typeface="Calibri"/>
              </a:rPr>
              <a:t>CollegeSource</a:t>
            </a:r>
            <a:r>
              <a:rPr lang="en-US" dirty="0">
                <a:solidFill>
                  <a:prstClr val="black"/>
                </a:solidFill>
                <a:latin typeface="Calibri"/>
              </a:rPr>
              <a:t>) as our degree audit system in fall 1999, but have been using Degree Works (audits and plans) since summer 2014</a:t>
            </a:r>
          </a:p>
          <a:p>
            <a:pPr marL="742950" lvl="1" indent="-285750" defTabSz="457200">
              <a:buFont typeface="Arial" panose="020B0604020202020204" pitchFamily="34" charset="0"/>
              <a:buChar char="•"/>
            </a:pPr>
            <a:r>
              <a:rPr lang="en-US" sz="1600" dirty="0">
                <a:solidFill>
                  <a:prstClr val="black"/>
                </a:solidFill>
                <a:latin typeface="Calibri"/>
              </a:rPr>
              <a:t>We ran both audit systems from summer 2014 to Sept, 2017 (DARS for students on a catalog &lt;201330, DW for catalogs &gt;=201330)</a:t>
            </a:r>
            <a:r>
              <a:rPr lang="en-US" sz="1500" dirty="0">
                <a:solidFill>
                  <a:prstClr val="black"/>
                </a:solidFill>
                <a:latin typeface="Calibri"/>
              </a:rPr>
              <a:t> </a:t>
            </a:r>
            <a:r>
              <a:rPr lang="en-US" sz="1600" dirty="0">
                <a:solidFill>
                  <a:prstClr val="black"/>
                </a:solidFill>
                <a:latin typeface="Calibri"/>
              </a:rPr>
              <a:t>while we </a:t>
            </a:r>
            <a:r>
              <a:rPr lang="en-US" sz="1600" dirty="0" err="1">
                <a:solidFill>
                  <a:prstClr val="black"/>
                </a:solidFill>
                <a:latin typeface="Calibri"/>
              </a:rPr>
              <a:t>backscribed</a:t>
            </a:r>
            <a:r>
              <a:rPr lang="en-US" sz="1600" dirty="0">
                <a:solidFill>
                  <a:prstClr val="black"/>
                </a:solidFill>
                <a:latin typeface="Calibri"/>
              </a:rPr>
              <a:t> 200630-201320 curriculum in DW</a:t>
            </a:r>
          </a:p>
          <a:p>
            <a:pPr marL="742950" lvl="1" indent="-285750" defTabSz="457200">
              <a:buFont typeface="Arial" panose="020B0604020202020204" pitchFamily="34" charset="0"/>
              <a:buChar char="•"/>
            </a:pPr>
            <a:r>
              <a:rPr lang="en-US" sz="1600" dirty="0">
                <a:solidFill>
                  <a:prstClr val="black"/>
                </a:solidFill>
                <a:latin typeface="Calibri"/>
              </a:rPr>
              <a:t>We used DARS for transfer evaluation processing until Sept, 2017, when we fully transitioned to Banner TA (and pulled the plug on DARS)</a:t>
            </a:r>
          </a:p>
          <a:p>
            <a:pPr lvl="1" defTabSz="457200">
              <a:lnSpc>
                <a:spcPct val="150000"/>
              </a:lnSpc>
            </a:pPr>
            <a:r>
              <a:rPr lang="en-US" sz="1100" dirty="0">
                <a:solidFill>
                  <a:prstClr val="black"/>
                </a:solidFill>
                <a:latin typeface="Calibri"/>
              </a:rPr>
              <a:t/>
            </a:r>
            <a:br>
              <a:rPr lang="en-US" sz="1100" dirty="0">
                <a:solidFill>
                  <a:prstClr val="black"/>
                </a:solidFill>
                <a:latin typeface="Calibri"/>
              </a:rPr>
            </a:br>
            <a:endParaRPr lang="en-US" sz="1100" dirty="0">
              <a:solidFill>
                <a:prstClr val="black"/>
              </a:solidFill>
              <a:latin typeface="Calibri"/>
            </a:endParaRPr>
          </a:p>
          <a:p>
            <a:pPr marL="285750" indent="-285750" defTabSz="457200">
              <a:buFont typeface="Wingdings" panose="05000000000000000000" pitchFamily="2" charset="2"/>
              <a:buChar char="v"/>
            </a:pPr>
            <a:r>
              <a:rPr lang="en-US" dirty="0">
                <a:solidFill>
                  <a:prstClr val="black"/>
                </a:solidFill>
                <a:latin typeface="Calibri"/>
              </a:rPr>
              <a:t>Indiana’s </a:t>
            </a:r>
            <a:r>
              <a:rPr lang="en-US" dirty="0">
                <a:solidFill>
                  <a:prstClr val="black"/>
                </a:solidFill>
                <a:effectLst>
                  <a:outerShdw blurRad="38100" dist="38100" dir="2700000" algn="tl">
                    <a:srgbClr val="000000">
                      <a:alpha val="43137"/>
                    </a:srgbClr>
                  </a:outerShdw>
                </a:effectLst>
                <a:latin typeface="Calibri"/>
              </a:rPr>
              <a:t>Statewide Transfer General Education Core </a:t>
            </a:r>
            <a:r>
              <a:rPr lang="en-US" dirty="0">
                <a:solidFill>
                  <a:prstClr val="black"/>
                </a:solidFill>
                <a:latin typeface="Calibri"/>
              </a:rPr>
              <a:t>(STGEC) was implemented as of May 15, 2013.  Students matriculating after May 1, 2013, or currently enrolled students who change their catalog to Fall 2013 or later, are eligible for STGEC.  At USI, students on a summer catalog follow the upcoming fall catalog/curriculum.  Thus, our minimum STGEC eligibility is a catalog of first summer 2013 (201330) or later</a:t>
            </a:r>
            <a:r>
              <a:rPr lang="en-US" sz="1600" dirty="0">
                <a:solidFill>
                  <a:prstClr val="black"/>
                </a:solidFill>
                <a:latin typeface="Calibri"/>
              </a:rPr>
              <a:t>.</a:t>
            </a:r>
          </a:p>
          <a:p>
            <a:pPr defTabSz="457200"/>
            <a:endParaRPr lang="en-US" sz="1400" dirty="0">
              <a:solidFill>
                <a:prstClr val="black"/>
              </a:solidFill>
              <a:latin typeface="Calibri"/>
            </a:endParaRPr>
          </a:p>
          <a:p>
            <a:pPr marL="285750" indent="-285750" defTabSz="457200">
              <a:buFont typeface="Wingdings" panose="05000000000000000000" pitchFamily="2" charset="2"/>
              <a:buChar char="v"/>
            </a:pPr>
            <a:r>
              <a:rPr lang="en-US" dirty="0">
                <a:solidFill>
                  <a:prstClr val="black"/>
                </a:solidFill>
                <a:latin typeface="Calibri"/>
              </a:rPr>
              <a:t>USI changed our general education from a 50-hour University Core Curriculum (UCC) to a 39-hour </a:t>
            </a:r>
            <a:r>
              <a:rPr lang="en-US" dirty="0">
                <a:solidFill>
                  <a:prstClr val="black"/>
                </a:solidFill>
                <a:latin typeface="Calibri"/>
                <a:hlinkClick r:id="rId3"/>
              </a:rPr>
              <a:t>Core 39</a:t>
            </a:r>
            <a:r>
              <a:rPr lang="en-US" dirty="0">
                <a:solidFill>
                  <a:prstClr val="black"/>
                </a:solidFill>
                <a:latin typeface="Calibri"/>
              </a:rPr>
              <a:t>, effective Summer/Fall 2014 </a:t>
            </a:r>
            <a:r>
              <a:rPr lang="en-US" sz="1600" dirty="0">
                <a:solidFill>
                  <a:prstClr val="black"/>
                </a:solidFill>
                <a:latin typeface="Calibri"/>
              </a:rPr>
              <a:t>(catalog of 201430 or later)</a:t>
            </a: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cxnSp>
        <p:nvCxnSpPr>
          <p:cNvPr id="9" name="Straight Connector 8">
            <a:extLst>
              <a:ext uri="{FF2B5EF4-FFF2-40B4-BE49-F238E27FC236}">
                <a16:creationId xmlns:a16="http://schemas.microsoft.com/office/drawing/2014/main" id="{A83A16A0-240F-4AA0-9173-81250106E8D7}"/>
              </a:ext>
            </a:extLst>
          </p:cNvPr>
          <p:cNvCxnSpPr>
            <a:cxnSpLocks/>
          </p:cNvCxnSpPr>
          <p:nvPr/>
        </p:nvCxnSpPr>
        <p:spPr>
          <a:xfrm>
            <a:off x="3352800" y="3305715"/>
            <a:ext cx="548640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82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5971"/>
            <a:ext cx="8662220" cy="5801588"/>
          </a:xfrm>
          <a:prstGeom prst="rect">
            <a:avLst/>
          </a:prstGeom>
          <a:noFill/>
        </p:spPr>
        <p:txBody>
          <a:bodyPr wrap="square" rtlCol="0">
            <a:spAutoFit/>
          </a:bodyPr>
          <a:lstStyle/>
          <a:p>
            <a:pPr defTabSz="457200"/>
            <a:r>
              <a:rPr lang="en-US" b="1" u="sng" dirty="0">
                <a:solidFill>
                  <a:prstClr val="black"/>
                </a:solidFill>
                <a:latin typeface="Calibri"/>
              </a:rPr>
              <a:t>USI’s process of verifying completion of STGEC at USI</a:t>
            </a:r>
          </a:p>
          <a:p>
            <a:pPr defTabSz="457200"/>
            <a:endParaRPr lang="en-US" sz="1200" b="1" dirty="0">
              <a:solidFill>
                <a:prstClr val="black"/>
              </a:solidFill>
              <a:latin typeface="Calibri"/>
            </a:endParaRPr>
          </a:p>
          <a:p>
            <a:pPr defTabSz="457200"/>
            <a:r>
              <a:rPr lang="en-US" sz="1600" dirty="0">
                <a:solidFill>
                  <a:prstClr val="black"/>
                </a:solidFill>
                <a:latin typeface="Calibri"/>
              </a:rPr>
              <a:t>From summer 2013 (STGEC implementation) through summer 2017, we used a DARS audit batch to check for completion of STGEC.  We disabled DARS on September 5, 2017, and thereafter we’ve used Degree Works (DW) batch audit processing to check for STGEC completion.  We run the STGEC process after grades are rolled at the end of every term – five times a year </a:t>
            </a:r>
            <a:r>
              <a:rPr lang="en-US" sz="1500" dirty="0">
                <a:solidFill>
                  <a:prstClr val="black"/>
                </a:solidFill>
                <a:latin typeface="Calibri"/>
              </a:rPr>
              <a:t>(fall, spring, and 3 summer sessions)</a:t>
            </a:r>
            <a:r>
              <a:rPr lang="en-US" sz="1400" dirty="0">
                <a:solidFill>
                  <a:prstClr val="black"/>
                </a:solidFill>
                <a:latin typeface="Calibri"/>
              </a:rPr>
              <a:t>.</a:t>
            </a:r>
          </a:p>
          <a:p>
            <a:pPr defTabSz="457200"/>
            <a:endParaRPr lang="en-US" sz="1400" dirty="0">
              <a:solidFill>
                <a:prstClr val="black"/>
              </a:solidFill>
              <a:latin typeface="Calibri"/>
            </a:endParaRPr>
          </a:p>
          <a:p>
            <a:pPr defTabSz="457200"/>
            <a:r>
              <a:rPr lang="en-US" sz="1600" dirty="0">
                <a:solidFill>
                  <a:prstClr val="black"/>
                </a:solidFill>
                <a:latin typeface="Calibri"/>
              </a:rPr>
              <a:t>We use an </a:t>
            </a:r>
            <a:r>
              <a:rPr lang="en-US" sz="1600" dirty="0">
                <a:solidFill>
                  <a:prstClr val="black"/>
                </a:solidFill>
                <a:effectLst>
                  <a:outerShdw blurRad="38100" dist="38100" dir="2700000" algn="tl">
                    <a:srgbClr val="000000">
                      <a:alpha val="43137"/>
                    </a:srgbClr>
                  </a:outerShdw>
                </a:effectLst>
                <a:latin typeface="Calibri"/>
              </a:rPr>
              <a:t>SQL script </a:t>
            </a:r>
            <a:r>
              <a:rPr lang="en-US" sz="1600" dirty="0">
                <a:solidFill>
                  <a:prstClr val="black"/>
                </a:solidFill>
                <a:latin typeface="Calibri"/>
              </a:rPr>
              <a:t>to identify </a:t>
            </a:r>
            <a:r>
              <a:rPr lang="en-US" sz="1600" i="1" dirty="0">
                <a:solidFill>
                  <a:prstClr val="black"/>
                </a:solidFill>
                <a:latin typeface="Calibri"/>
              </a:rPr>
              <a:t>potentially</a:t>
            </a:r>
            <a:r>
              <a:rPr lang="en-US" sz="1600" dirty="0">
                <a:solidFill>
                  <a:prstClr val="black"/>
                </a:solidFill>
                <a:latin typeface="Calibri"/>
              </a:rPr>
              <a:t>-eligible STGEC students (so we’re not checking STGEC for </a:t>
            </a:r>
            <a:r>
              <a:rPr lang="en-US" sz="1600" u="sng" dirty="0">
                <a:solidFill>
                  <a:prstClr val="black"/>
                </a:solidFill>
                <a:latin typeface="Calibri"/>
              </a:rPr>
              <a:t>all</a:t>
            </a:r>
            <a:r>
              <a:rPr lang="en-US" sz="1600" dirty="0">
                <a:solidFill>
                  <a:prstClr val="black"/>
                </a:solidFill>
                <a:latin typeface="Calibri"/>
              </a:rPr>
              <a:t> students every semester).  The script criteria includes: DW-eligible (first degree-seeking term at USI &gt;=200630), enrollment in the current term, level=UG, catalog &gt;=201330, earned hours total &gt;=30, not previously coded as having met STGEC (at USI or elsewhere), and &gt;=3 earned hours (with a passing grade) in a class from each of </a:t>
            </a:r>
            <a:r>
              <a:rPr lang="en-US" sz="1600" i="1" dirty="0">
                <a:solidFill>
                  <a:prstClr val="black"/>
                </a:solidFill>
                <a:latin typeface="Calibri"/>
              </a:rPr>
              <a:t>four</a:t>
            </a:r>
            <a:r>
              <a:rPr lang="en-US" sz="1600" dirty="0">
                <a:solidFill>
                  <a:prstClr val="black"/>
                </a:solidFill>
                <a:latin typeface="Calibri"/>
              </a:rPr>
              <a:t> of the STGEC competency areas (Written Communication, Speaking and Listening, Quantitative Reasoning, and Humanistic Artistic).  Course IDs for the Core 39 classes USI ‘mapped’ to each of the four competency areas are defined in the </a:t>
            </a:r>
            <a:r>
              <a:rPr lang="en-US" sz="1600" dirty="0" err="1">
                <a:solidFill>
                  <a:prstClr val="black"/>
                </a:solidFill>
                <a:latin typeface="Calibri"/>
              </a:rPr>
              <a:t>sql</a:t>
            </a:r>
            <a:r>
              <a:rPr lang="en-US" sz="1600" dirty="0">
                <a:solidFill>
                  <a:prstClr val="black"/>
                </a:solidFill>
                <a:latin typeface="Calibri"/>
              </a:rPr>
              <a:t>.</a:t>
            </a:r>
          </a:p>
          <a:p>
            <a:pPr defTabSz="457200"/>
            <a:endParaRPr lang="en-US" sz="1400" dirty="0">
              <a:solidFill>
                <a:prstClr val="black"/>
              </a:solidFill>
              <a:latin typeface="Calibri"/>
            </a:endParaRPr>
          </a:p>
          <a:p>
            <a:pPr marL="342900" indent="-342900" defTabSz="457200">
              <a:buFont typeface="+mj-lt"/>
              <a:buAutoNum type="arabicPeriod"/>
            </a:pPr>
            <a:r>
              <a:rPr lang="en-US" sz="1550" dirty="0">
                <a:solidFill>
                  <a:prstClr val="black"/>
                </a:solidFill>
                <a:latin typeface="Calibri"/>
              </a:rPr>
              <a:t>On the afternoon of EOT grading, once we’ve completed the course repeat processing I ask our IT contact to </a:t>
            </a:r>
            <a:r>
              <a:rPr lang="en-US" sz="1550" dirty="0">
                <a:solidFill>
                  <a:prstClr val="black"/>
                </a:solidFill>
                <a:effectLst>
                  <a:outerShdw blurRad="38100" dist="38100" dir="2700000" algn="tl">
                    <a:srgbClr val="000000">
                      <a:alpha val="43137"/>
                    </a:srgbClr>
                  </a:outerShdw>
                </a:effectLst>
                <a:latin typeface="Calibri"/>
              </a:rPr>
              <a:t>run the STGEC script </a:t>
            </a:r>
            <a:r>
              <a:rPr lang="en-US" sz="1550" dirty="0">
                <a:solidFill>
                  <a:prstClr val="black"/>
                </a:solidFill>
                <a:latin typeface="Calibri"/>
              </a:rPr>
              <a:t>to select the IDs of potential STGEC candidates.  The output is saved on the server to be used two different ways/times (one for use in step #2, the other for step #3).</a:t>
            </a:r>
            <a:br>
              <a:rPr lang="en-US" sz="1550" dirty="0">
                <a:solidFill>
                  <a:prstClr val="black"/>
                </a:solidFill>
                <a:latin typeface="Calibri"/>
              </a:rPr>
            </a:br>
            <a:endParaRPr lang="en-US" sz="1550" dirty="0">
              <a:solidFill>
                <a:prstClr val="black"/>
              </a:solidFill>
              <a:latin typeface="Calibri"/>
            </a:endParaRPr>
          </a:p>
          <a:p>
            <a:pPr marL="342900" indent="-342900" defTabSz="457200">
              <a:buFont typeface="+mj-lt"/>
              <a:buAutoNum type="arabicPeriod"/>
            </a:pPr>
            <a:r>
              <a:rPr lang="en-US" sz="1550" dirty="0">
                <a:solidFill>
                  <a:prstClr val="black"/>
                </a:solidFill>
                <a:latin typeface="Calibri"/>
              </a:rPr>
              <a:t>Our DBA uses the list of IDs to manually initiate a Degree Works extract (</a:t>
            </a:r>
            <a:r>
              <a:rPr lang="en-US" sz="1550" dirty="0">
                <a:solidFill>
                  <a:prstClr val="black"/>
                </a:solidFill>
                <a:effectLst>
                  <a:outerShdw blurRad="38100" dist="38100" dir="2700000" algn="tl">
                    <a:srgbClr val="000000">
                      <a:alpha val="43137"/>
                    </a:srgbClr>
                  </a:outerShdw>
                </a:effectLst>
                <a:latin typeface="Calibri"/>
              </a:rPr>
              <a:t>RAD30</a:t>
            </a:r>
            <a:r>
              <a:rPr lang="en-US" sz="1550" dirty="0">
                <a:solidFill>
                  <a:prstClr val="black"/>
                </a:solidFill>
                <a:latin typeface="Calibri"/>
              </a:rPr>
              <a:t>) for the identified students.  This pulls the newly-rolled grades </a:t>
            </a:r>
            <a:r>
              <a:rPr lang="en-US" sz="1400" dirty="0">
                <a:solidFill>
                  <a:prstClr val="black"/>
                </a:solidFill>
                <a:latin typeface="Calibri"/>
              </a:rPr>
              <a:t>(and any other changes)</a:t>
            </a:r>
            <a:r>
              <a:rPr lang="en-US" sz="1550" dirty="0">
                <a:solidFill>
                  <a:prstClr val="black"/>
                </a:solidFill>
                <a:latin typeface="Calibri"/>
              </a:rPr>
              <a:t> from Banner to DW during the day instead of waiting for the nightly </a:t>
            </a:r>
            <a:r>
              <a:rPr lang="en-US" sz="1550" dirty="0" err="1">
                <a:solidFill>
                  <a:prstClr val="black"/>
                </a:solidFill>
                <a:latin typeface="Calibri"/>
              </a:rPr>
              <a:t>cron</a:t>
            </a:r>
            <a:r>
              <a:rPr lang="en-US" sz="1550" dirty="0">
                <a:solidFill>
                  <a:prstClr val="black"/>
                </a:solidFill>
                <a:latin typeface="Calibri"/>
              </a:rPr>
              <a:t> jobs to refresh their DW records.  The RAD30 is automatically followed by a </a:t>
            </a:r>
            <a:r>
              <a:rPr lang="en-US" sz="1550" dirty="0">
                <a:solidFill>
                  <a:prstClr val="black"/>
                </a:solidFill>
                <a:effectLst>
                  <a:outerShdw blurRad="38100" dist="38100" dir="2700000" algn="tl">
                    <a:srgbClr val="000000">
                      <a:alpha val="43137"/>
                    </a:srgbClr>
                  </a:outerShdw>
                </a:effectLst>
                <a:latin typeface="Calibri"/>
              </a:rPr>
              <a:t>DAP22</a:t>
            </a:r>
            <a:r>
              <a:rPr lang="en-US" sz="1550" dirty="0">
                <a:solidFill>
                  <a:prstClr val="black"/>
                </a:solidFill>
                <a:latin typeface="Calibri"/>
              </a:rPr>
              <a:t> update that rebuilds those students’ degree audits </a:t>
            </a:r>
            <a:r>
              <a:rPr lang="en-US" sz="1400" dirty="0">
                <a:solidFill>
                  <a:prstClr val="black"/>
                </a:solidFill>
                <a:latin typeface="Calibri"/>
              </a:rPr>
              <a:t>(for their declared curriculum).</a:t>
            </a: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spTree>
    <p:extLst>
      <p:ext uri="{BB962C8B-B14F-4D97-AF65-F5344CB8AC3E}">
        <p14:creationId xmlns:p14="http://schemas.microsoft.com/office/powerpoint/2010/main" val="374590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5972"/>
            <a:ext cx="8662220" cy="6040115"/>
          </a:xfrm>
          <a:prstGeom prst="rect">
            <a:avLst/>
          </a:prstGeom>
          <a:noFill/>
        </p:spPr>
        <p:txBody>
          <a:bodyPr wrap="square" rtlCol="0">
            <a:spAutoFit/>
          </a:bodyPr>
          <a:lstStyle/>
          <a:p>
            <a:pPr defTabSz="457200"/>
            <a:r>
              <a:rPr lang="en-US" b="1" u="sng" dirty="0">
                <a:solidFill>
                  <a:prstClr val="black"/>
                </a:solidFill>
                <a:latin typeface="Calibri"/>
              </a:rPr>
              <a:t>USI’s process of verifying completion of STGEC at USI (continued)</a:t>
            </a:r>
          </a:p>
          <a:p>
            <a:pPr defTabSz="457200"/>
            <a:endParaRPr lang="en-US" sz="1200" b="1" dirty="0">
              <a:solidFill>
                <a:prstClr val="black"/>
              </a:solidFill>
              <a:latin typeface="Calibri"/>
            </a:endParaRPr>
          </a:p>
          <a:p>
            <a:pPr marL="342900" indent="-342900" defTabSz="457200">
              <a:buFont typeface="+mj-lt"/>
              <a:buAutoNum type="arabicPeriod" startAt="3"/>
            </a:pPr>
            <a:r>
              <a:rPr lang="en-US" sz="1550" dirty="0">
                <a:solidFill>
                  <a:prstClr val="black"/>
                </a:solidFill>
                <a:latin typeface="Calibri"/>
              </a:rPr>
              <a:t>Once the refresh/update for the potential STGEC candidates is complete, I use DW’s pc tool </a:t>
            </a:r>
            <a:r>
              <a:rPr lang="en-US" sz="1550" dirty="0">
                <a:solidFill>
                  <a:prstClr val="black"/>
                </a:solidFill>
                <a:effectLst>
                  <a:outerShdw blurRad="38100" dist="38100" dir="2700000" algn="tl">
                    <a:srgbClr val="000000">
                      <a:alpha val="43137"/>
                    </a:srgbClr>
                  </a:outerShdw>
                </a:effectLst>
                <a:latin typeface="Calibri"/>
              </a:rPr>
              <a:t>Transit</a:t>
            </a:r>
            <a:r>
              <a:rPr lang="en-US" sz="1550" dirty="0">
                <a:solidFill>
                  <a:prstClr val="black"/>
                </a:solidFill>
                <a:latin typeface="Calibri"/>
              </a:rPr>
              <a:t> to submit a </a:t>
            </a:r>
            <a:r>
              <a:rPr lang="en-US" sz="1550" dirty="0">
                <a:solidFill>
                  <a:prstClr val="black"/>
                </a:solidFill>
                <a:effectLst>
                  <a:outerShdw blurRad="38100" dist="38100" dir="2700000" algn="tl">
                    <a:srgbClr val="000000">
                      <a:alpha val="43137"/>
                    </a:srgbClr>
                  </a:outerShdw>
                </a:effectLst>
                <a:latin typeface="Calibri"/>
              </a:rPr>
              <a:t>DAP27</a:t>
            </a:r>
            <a:r>
              <a:rPr lang="en-US" sz="1550" dirty="0">
                <a:solidFill>
                  <a:prstClr val="black"/>
                </a:solidFill>
                <a:latin typeface="Calibri"/>
              </a:rPr>
              <a:t> batch (What-If Audits) for the list of IDs. </a:t>
            </a:r>
            <a:br>
              <a:rPr lang="en-US" sz="1550" dirty="0">
                <a:solidFill>
                  <a:prstClr val="black"/>
                </a:solidFill>
                <a:latin typeface="Calibri"/>
              </a:rPr>
            </a:br>
            <a:endParaRPr lang="en-US" sz="1550" dirty="0">
              <a:solidFill>
                <a:prstClr val="black"/>
              </a:solidFill>
              <a:latin typeface="Calibri"/>
            </a:endParaRPr>
          </a:p>
          <a:p>
            <a:pPr marL="342900" indent="-342900" defTabSz="457200">
              <a:buFont typeface="+mj-lt"/>
              <a:buAutoNum type="arabicPeriod" startAt="3"/>
            </a:pPr>
            <a:r>
              <a:rPr lang="en-US" sz="1550" dirty="0">
                <a:solidFill>
                  <a:prstClr val="black"/>
                </a:solidFill>
                <a:latin typeface="Calibri"/>
              </a:rPr>
              <a:t>The what-if batch forces a what-if audit to be run for a ‘fake’ degree code of STGEC.  The STGEC audit includes only one block (</a:t>
            </a:r>
            <a:r>
              <a:rPr lang="en-US" sz="1550" dirty="0">
                <a:solidFill>
                  <a:prstClr val="black"/>
                </a:solidFill>
                <a:effectLst>
                  <a:outerShdw blurRad="38100" dist="38100" dir="2700000" algn="tl">
                    <a:srgbClr val="000000">
                      <a:alpha val="43137"/>
                    </a:srgbClr>
                  </a:outerShdw>
                </a:effectLst>
                <a:latin typeface="Calibri"/>
              </a:rPr>
              <a:t>OTHER=STGEC</a:t>
            </a:r>
            <a:r>
              <a:rPr lang="en-US" sz="1550" dirty="0">
                <a:solidFill>
                  <a:prstClr val="black"/>
                </a:solidFill>
                <a:latin typeface="Calibri"/>
              </a:rPr>
              <a:t>) that outlines the STGEC requirements (minimum 2.00 GPA, 30 total credits, 3 hours in each of the six competency areas, and 12 hours of electives).  Eligible courses from USI’s Core 39 have been mapped to each of the STGEC areas, including electives.  </a:t>
            </a:r>
          </a:p>
          <a:p>
            <a:pPr marL="800100" lvl="1" indent="-342900" defTabSz="457200">
              <a:buFont typeface="Arial" panose="020B0604020202020204" pitchFamily="34" charset="0"/>
              <a:buChar char="•"/>
            </a:pPr>
            <a:r>
              <a:rPr lang="en-US" sz="1550" dirty="0">
                <a:solidFill>
                  <a:prstClr val="black"/>
                </a:solidFill>
                <a:latin typeface="Calibri"/>
              </a:rPr>
              <a:t>We save the output of the DAP27 batch offline as a </a:t>
            </a:r>
            <a:r>
              <a:rPr lang="en-US" sz="1550" dirty="0">
                <a:solidFill>
                  <a:prstClr val="black"/>
                </a:solidFill>
                <a:effectLst>
                  <a:outerShdw blurRad="38100" dist="38100" dir="2700000" algn="tl">
                    <a:srgbClr val="000000">
                      <a:alpha val="43137"/>
                    </a:srgbClr>
                  </a:outerShdw>
                </a:effectLst>
                <a:latin typeface="Calibri"/>
              </a:rPr>
              <a:t>PDF file </a:t>
            </a:r>
            <a:r>
              <a:rPr lang="en-US" sz="1450" dirty="0">
                <a:solidFill>
                  <a:prstClr val="black"/>
                </a:solidFill>
                <a:latin typeface="Calibri"/>
              </a:rPr>
              <a:t>(we do not freeze audits within DW)</a:t>
            </a:r>
            <a:r>
              <a:rPr lang="en-US" sz="1550" dirty="0">
                <a:solidFill>
                  <a:prstClr val="black"/>
                </a:solidFill>
                <a:latin typeface="Calibri"/>
              </a:rPr>
              <a:t>.  The PDF file must be retrieved by IT and placed in a secure server folder where we can access it.</a:t>
            </a:r>
          </a:p>
          <a:p>
            <a:pPr marL="800100" lvl="1" indent="-342900" defTabSz="457200">
              <a:buFont typeface="Arial" panose="020B0604020202020204" pitchFamily="34" charset="0"/>
              <a:buChar char="•"/>
            </a:pPr>
            <a:r>
              <a:rPr lang="en-US" sz="1550" dirty="0">
                <a:solidFill>
                  <a:prstClr val="black"/>
                </a:solidFill>
                <a:latin typeface="Calibri"/>
              </a:rPr>
              <a:t>Before we complete step #7, we </a:t>
            </a:r>
            <a:r>
              <a:rPr lang="en-US" sz="1550" dirty="0">
                <a:solidFill>
                  <a:prstClr val="black"/>
                </a:solidFill>
                <a:effectLst>
                  <a:outerShdw blurRad="38100" dist="38100" dir="2700000" algn="tl">
                    <a:srgbClr val="000000">
                      <a:alpha val="43137"/>
                    </a:srgbClr>
                  </a:outerShdw>
                </a:effectLst>
                <a:latin typeface="Calibri"/>
              </a:rPr>
              <a:t>spot check </a:t>
            </a:r>
            <a:r>
              <a:rPr lang="en-US" sz="1550" dirty="0">
                <a:solidFill>
                  <a:prstClr val="black"/>
                </a:solidFill>
                <a:latin typeface="Calibri"/>
              </a:rPr>
              <a:t>the audits of students who show 100% complete.</a:t>
            </a:r>
          </a:p>
          <a:p>
            <a:pPr lvl="1" defTabSz="457200"/>
            <a:endParaRPr lang="en-US" sz="1550" dirty="0">
              <a:solidFill>
                <a:prstClr val="black"/>
              </a:solidFill>
              <a:latin typeface="Calibri"/>
            </a:endParaRPr>
          </a:p>
          <a:p>
            <a:pPr marL="342900" indent="-342900" defTabSz="457200">
              <a:buFont typeface="+mj-lt"/>
              <a:buAutoNum type="arabicPeriod" startAt="3"/>
            </a:pPr>
            <a:r>
              <a:rPr lang="en-US" sz="1550" dirty="0">
                <a:solidFill>
                  <a:prstClr val="black"/>
                </a:solidFill>
                <a:latin typeface="Calibri"/>
              </a:rPr>
              <a:t>Although a STGEC audit is run for all potential students identified in the </a:t>
            </a:r>
            <a:r>
              <a:rPr lang="en-US" sz="1550" dirty="0" err="1">
                <a:solidFill>
                  <a:prstClr val="black"/>
                </a:solidFill>
                <a:latin typeface="Calibri"/>
              </a:rPr>
              <a:t>sql</a:t>
            </a:r>
            <a:r>
              <a:rPr lang="en-US" sz="1550" dirty="0">
                <a:solidFill>
                  <a:prstClr val="black"/>
                </a:solidFill>
                <a:latin typeface="Calibri"/>
              </a:rPr>
              <a:t> script, not all of them will have completed STGEC.  There’s no easy way to use the PDF output to compile a list of only the IDs for students whose progress bar shows STGEC is 100% complete.  But the </a:t>
            </a:r>
            <a:r>
              <a:rPr lang="en-US" sz="1550" dirty="0">
                <a:solidFill>
                  <a:prstClr val="black"/>
                </a:solidFill>
                <a:effectLst>
                  <a:outerShdw blurRad="38100" dist="38100" dir="2700000" algn="tl">
                    <a:srgbClr val="000000">
                      <a:alpha val="43137"/>
                    </a:srgbClr>
                  </a:outerShdw>
                </a:effectLst>
                <a:latin typeface="Calibri"/>
              </a:rPr>
              <a:t>Transit job log </a:t>
            </a:r>
            <a:r>
              <a:rPr lang="en-US" sz="1550" i="1" dirty="0">
                <a:solidFill>
                  <a:prstClr val="black"/>
                </a:solidFill>
                <a:latin typeface="Calibri"/>
              </a:rPr>
              <a:t>does </a:t>
            </a:r>
            <a:r>
              <a:rPr lang="en-US" sz="1550" dirty="0">
                <a:solidFill>
                  <a:prstClr val="black"/>
                </a:solidFill>
                <a:latin typeface="Calibri"/>
              </a:rPr>
              <a:t>include the pertinent details:</a:t>
            </a: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marL="342900" indent="-342900" defTabSz="457200">
              <a:buFont typeface="+mj-lt"/>
              <a:buAutoNum type="arabicPeriod" startAt="3"/>
            </a:pPr>
            <a:endParaRPr lang="en-US" sz="1550" dirty="0">
              <a:solidFill>
                <a:prstClr val="black"/>
              </a:solidFill>
              <a:latin typeface="Calibri"/>
            </a:endParaRPr>
          </a:p>
          <a:p>
            <a:pPr defTabSz="457200"/>
            <a:endParaRPr lang="en-US" sz="1550" dirty="0">
              <a:solidFill>
                <a:prstClr val="black"/>
              </a:solidFill>
              <a:latin typeface="Calibri"/>
            </a:endParaRP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pic>
        <p:nvPicPr>
          <p:cNvPr id="7" name="Picture 6">
            <a:extLst>
              <a:ext uri="{FF2B5EF4-FFF2-40B4-BE49-F238E27FC236}">
                <a16:creationId xmlns:a16="http://schemas.microsoft.com/office/drawing/2014/main" id="{5452F13C-9C34-48F9-954A-56891A08963F}"/>
              </a:ext>
            </a:extLst>
          </p:cNvPr>
          <p:cNvPicPr>
            <a:picLocks noChangeAspect="1"/>
          </p:cNvPicPr>
          <p:nvPr/>
        </p:nvPicPr>
        <p:blipFill rotWithShape="1">
          <a:blip r:embed="rId3"/>
          <a:srcRect l="8464" t="47694" r="61150" b="34786"/>
          <a:stretch/>
        </p:blipFill>
        <p:spPr bwMode="auto">
          <a:xfrm>
            <a:off x="3821348" y="4093780"/>
            <a:ext cx="5279142" cy="1712168"/>
          </a:xfrm>
          <a:prstGeom prst="rect">
            <a:avLst/>
          </a:prstGeom>
          <a:noFill/>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1072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5972"/>
            <a:ext cx="8662220" cy="5886227"/>
          </a:xfrm>
          <a:prstGeom prst="rect">
            <a:avLst/>
          </a:prstGeom>
          <a:noFill/>
        </p:spPr>
        <p:txBody>
          <a:bodyPr wrap="square" rtlCol="0">
            <a:spAutoFit/>
          </a:bodyPr>
          <a:lstStyle/>
          <a:p>
            <a:pPr defTabSz="457200"/>
            <a:r>
              <a:rPr lang="en-US" b="1" u="sng" dirty="0">
                <a:solidFill>
                  <a:prstClr val="black"/>
                </a:solidFill>
                <a:latin typeface="Calibri"/>
              </a:rPr>
              <a:t>USI’s process of verifying completion of STGEC at USI (continued)</a:t>
            </a:r>
          </a:p>
          <a:p>
            <a:pPr defTabSz="457200"/>
            <a:endParaRPr lang="en-US" sz="1200" b="1" dirty="0">
              <a:solidFill>
                <a:prstClr val="black"/>
              </a:solidFill>
              <a:latin typeface="Calibri"/>
            </a:endParaRPr>
          </a:p>
          <a:p>
            <a:pPr marL="342900" indent="-342900" defTabSz="457200">
              <a:buFont typeface="+mj-lt"/>
              <a:buAutoNum type="arabicPeriod" startAt="6"/>
            </a:pPr>
            <a:r>
              <a:rPr lang="en-US" sz="1550" dirty="0">
                <a:solidFill>
                  <a:prstClr val="black"/>
                </a:solidFill>
                <a:latin typeface="Calibri"/>
              </a:rPr>
              <a:t>I </a:t>
            </a:r>
            <a:r>
              <a:rPr lang="en-US" sz="1550" dirty="0">
                <a:solidFill>
                  <a:prstClr val="black"/>
                </a:solidFill>
                <a:effectLst>
                  <a:outerShdw blurRad="38100" dist="38100" dir="2700000" algn="tl">
                    <a:srgbClr val="000000">
                      <a:alpha val="43137"/>
                    </a:srgbClr>
                  </a:outerShdw>
                </a:effectLst>
                <a:latin typeface="Calibri"/>
              </a:rPr>
              <a:t>copy</a:t>
            </a:r>
            <a:r>
              <a:rPr lang="en-US" sz="1550" dirty="0">
                <a:solidFill>
                  <a:prstClr val="black"/>
                </a:solidFill>
                <a:latin typeface="Calibri"/>
              </a:rPr>
              <a:t> the section of the Transit log file that includes student IDs and completion percentages, and </a:t>
            </a:r>
            <a:r>
              <a:rPr lang="en-US" sz="1550" dirty="0">
                <a:solidFill>
                  <a:prstClr val="black"/>
                </a:solidFill>
                <a:effectLst>
                  <a:outerShdw blurRad="38100" dist="38100" dir="2700000" algn="tl">
                    <a:srgbClr val="000000">
                      <a:alpha val="43137"/>
                    </a:srgbClr>
                  </a:outerShdw>
                </a:effectLst>
                <a:latin typeface="Calibri"/>
              </a:rPr>
              <a:t>paste</a:t>
            </a:r>
            <a:r>
              <a:rPr lang="en-US" sz="1550" dirty="0">
                <a:solidFill>
                  <a:prstClr val="black"/>
                </a:solidFill>
                <a:latin typeface="Calibri"/>
              </a:rPr>
              <a:t> it into notepad </a:t>
            </a:r>
            <a:r>
              <a:rPr lang="en-US" sz="1400" dirty="0">
                <a:solidFill>
                  <a:prstClr val="black"/>
                </a:solidFill>
                <a:latin typeface="Calibri"/>
              </a:rPr>
              <a:t>(or Word)</a:t>
            </a:r>
            <a:r>
              <a:rPr lang="en-US" sz="1550" dirty="0">
                <a:solidFill>
                  <a:prstClr val="black"/>
                </a:solidFill>
                <a:latin typeface="Calibri"/>
              </a:rPr>
              <a:t>.  I use </a:t>
            </a:r>
            <a:r>
              <a:rPr lang="en-US" sz="1550" dirty="0">
                <a:solidFill>
                  <a:prstClr val="black"/>
                </a:solidFill>
                <a:effectLst>
                  <a:outerShdw blurRad="38100" dist="38100" dir="2700000" algn="tl">
                    <a:srgbClr val="000000">
                      <a:alpha val="43137"/>
                    </a:srgbClr>
                  </a:outerShdw>
                </a:effectLst>
                <a:latin typeface="Calibri"/>
              </a:rPr>
              <a:t>find/replace </a:t>
            </a:r>
            <a:r>
              <a:rPr lang="en-US" sz="1550" dirty="0">
                <a:solidFill>
                  <a:prstClr val="black"/>
                </a:solidFill>
                <a:latin typeface="Calibri"/>
              </a:rPr>
              <a:t>to strip out all the unneeded verbiage, leaving only the student IDs and percentage.  I open the list in Excel </a:t>
            </a:r>
            <a:r>
              <a:rPr lang="en-US" sz="1400" dirty="0">
                <a:solidFill>
                  <a:prstClr val="black"/>
                </a:solidFill>
                <a:latin typeface="Calibri"/>
              </a:rPr>
              <a:t>(fixed width data) to </a:t>
            </a:r>
            <a:r>
              <a:rPr lang="en-US" sz="1550" dirty="0">
                <a:solidFill>
                  <a:prstClr val="black"/>
                </a:solidFill>
                <a:latin typeface="Calibri"/>
              </a:rPr>
              <a:t>resort the rows from largest to smallest percentage.  I delete the rows for IDs that are not 100%, delete the percentage column, then save the list of ID numbers as </a:t>
            </a:r>
            <a:r>
              <a:rPr lang="en-US" sz="1500" dirty="0">
                <a:solidFill>
                  <a:srgbClr val="000099"/>
                </a:solidFill>
                <a:latin typeface="Calibri"/>
              </a:rPr>
              <a:t>Text (MS-DOS (*.txt)</a:t>
            </a:r>
            <a:r>
              <a:rPr lang="en-US" sz="1550" dirty="0">
                <a:solidFill>
                  <a:srgbClr val="000099"/>
                </a:solidFill>
                <a:latin typeface="Calibri"/>
              </a:rPr>
              <a:t> </a:t>
            </a:r>
            <a:r>
              <a:rPr lang="en-US" sz="1550" dirty="0">
                <a:solidFill>
                  <a:prstClr val="black"/>
                </a:solidFill>
                <a:latin typeface="Calibri"/>
              </a:rPr>
              <a:t>and send it to our IT contact.</a:t>
            </a:r>
          </a:p>
          <a:p>
            <a:pPr marL="342900" indent="-342900" defTabSz="457200">
              <a:buFont typeface="+mj-lt"/>
              <a:buAutoNum type="arabicPeriod" startAt="6"/>
            </a:pPr>
            <a:endParaRPr lang="en-US" sz="1300" dirty="0">
              <a:solidFill>
                <a:prstClr val="black"/>
              </a:solidFill>
              <a:latin typeface="Calibri"/>
            </a:endParaRPr>
          </a:p>
          <a:p>
            <a:pPr marL="342900" indent="-342900" defTabSz="457200">
              <a:buFont typeface="+mj-lt"/>
              <a:buAutoNum type="arabicPeriod" startAt="6"/>
            </a:pPr>
            <a:r>
              <a:rPr lang="en-US" sz="1550" dirty="0">
                <a:solidFill>
                  <a:prstClr val="black"/>
                </a:solidFill>
                <a:latin typeface="Calibri"/>
              </a:rPr>
              <a:t>IT runs a job that inserts an event/comment in the Banner table behind </a:t>
            </a:r>
            <a:r>
              <a:rPr lang="en-US" sz="1550" dirty="0">
                <a:solidFill>
                  <a:prstClr val="black"/>
                </a:solidFill>
                <a:effectLst>
                  <a:outerShdw blurRad="38100" dist="38100" dir="2700000" algn="tl">
                    <a:srgbClr val="000000">
                      <a:alpha val="43137"/>
                    </a:srgbClr>
                  </a:outerShdw>
                </a:effectLst>
                <a:latin typeface="Calibri"/>
              </a:rPr>
              <a:t>SHATCMT</a:t>
            </a:r>
            <a:r>
              <a:rPr lang="en-US" sz="1550" dirty="0">
                <a:solidFill>
                  <a:prstClr val="black"/>
                </a:solidFill>
                <a:latin typeface="Calibri"/>
              </a:rPr>
              <a:t> for the students/IDs in text file:</a:t>
            </a:r>
          </a:p>
          <a:p>
            <a:pPr marL="342900" indent="-342900" defTabSz="457200">
              <a:buFont typeface="+mj-lt"/>
              <a:buAutoNum type="arabicPeriod" startAt="6"/>
            </a:pPr>
            <a:endParaRPr lang="en-US" sz="1400" dirty="0">
              <a:solidFill>
                <a:prstClr val="black"/>
              </a:solidFill>
              <a:latin typeface="Calibri"/>
            </a:endParaRPr>
          </a:p>
          <a:p>
            <a:pPr marL="342900" indent="-342900" defTabSz="457200">
              <a:buFont typeface="+mj-lt"/>
              <a:buAutoNum type="arabicPeriod" startAt="6"/>
            </a:pPr>
            <a:endParaRPr lang="en-US" sz="1400" dirty="0">
              <a:solidFill>
                <a:prstClr val="black"/>
              </a:solidFill>
              <a:latin typeface="Calibri"/>
            </a:endParaRPr>
          </a:p>
          <a:p>
            <a:pPr marL="342900" indent="-342900" defTabSz="457200">
              <a:buFont typeface="+mj-lt"/>
              <a:buAutoNum type="arabicPeriod" startAt="6"/>
            </a:pPr>
            <a:endParaRPr lang="en-US" sz="1400" dirty="0">
              <a:solidFill>
                <a:prstClr val="black"/>
              </a:solidFill>
              <a:latin typeface="Calibri"/>
            </a:endParaRPr>
          </a:p>
          <a:p>
            <a:pPr marL="342900" indent="-342900" defTabSz="457200">
              <a:buFont typeface="+mj-lt"/>
              <a:buAutoNum type="arabicPeriod" startAt="8"/>
            </a:pPr>
            <a:endParaRPr lang="en-US" sz="1400" dirty="0">
              <a:solidFill>
                <a:prstClr val="black"/>
              </a:solidFill>
              <a:latin typeface="Calibri"/>
            </a:endParaRPr>
          </a:p>
          <a:p>
            <a:pPr marL="342900" indent="-342900" defTabSz="457200">
              <a:buFont typeface="+mj-lt"/>
              <a:buAutoNum type="arabicPeriod" startAt="8"/>
            </a:pPr>
            <a:r>
              <a:rPr lang="en-US" sz="1550" dirty="0">
                <a:solidFill>
                  <a:prstClr val="black"/>
                </a:solidFill>
                <a:latin typeface="Calibri"/>
              </a:rPr>
              <a:t>Because the only students who are eligible to use Degree Works (i.e. student extract) are those whose first degree-seeking term at USI is First Summer 2006 or later, we cannot use DW to check the STGEC completion status of any student who started before 200630.  </a:t>
            </a:r>
          </a:p>
          <a:p>
            <a:pPr marL="800100" lvl="1" indent="-342900" defTabSz="457200">
              <a:buFont typeface="Arial" panose="020B0604020202020204" pitchFamily="34" charset="0"/>
              <a:buChar char="•"/>
            </a:pPr>
            <a:r>
              <a:rPr lang="en-US" sz="1550" dirty="0">
                <a:solidFill>
                  <a:prstClr val="black"/>
                </a:solidFill>
                <a:latin typeface="Calibri"/>
              </a:rPr>
              <a:t>We use a </a:t>
            </a:r>
            <a:r>
              <a:rPr lang="en-US" sz="1550" dirty="0">
                <a:solidFill>
                  <a:prstClr val="black"/>
                </a:solidFill>
                <a:effectLst>
                  <a:outerShdw blurRad="38100" dist="38100" dir="2700000" algn="tl">
                    <a:srgbClr val="000000">
                      <a:alpha val="43137"/>
                    </a:srgbClr>
                  </a:outerShdw>
                </a:effectLst>
                <a:latin typeface="Calibri"/>
              </a:rPr>
              <a:t>second SQL script </a:t>
            </a:r>
            <a:r>
              <a:rPr lang="en-US" sz="1550" dirty="0">
                <a:solidFill>
                  <a:prstClr val="black"/>
                </a:solidFill>
                <a:latin typeface="Calibri"/>
              </a:rPr>
              <a:t>to</a:t>
            </a:r>
            <a:r>
              <a:rPr lang="en-US" sz="1550" b="1" dirty="0">
                <a:solidFill>
                  <a:prstClr val="black"/>
                </a:solidFill>
                <a:latin typeface="Calibri"/>
              </a:rPr>
              <a:t> </a:t>
            </a:r>
            <a:r>
              <a:rPr lang="en-US" sz="1550" dirty="0">
                <a:solidFill>
                  <a:prstClr val="black"/>
                </a:solidFill>
                <a:latin typeface="Calibri"/>
              </a:rPr>
              <a:t>identify potentially-eligible STGEC students whose first term is &lt;200630, with enrollment in the current term, level=UG, catalog &gt;=201330, earned hours total &gt;=30, and not previously identified as having met STGEC </a:t>
            </a:r>
            <a:r>
              <a:rPr lang="en-US" sz="1450" dirty="0">
                <a:solidFill>
                  <a:prstClr val="black"/>
                </a:solidFill>
                <a:latin typeface="Calibri"/>
              </a:rPr>
              <a:t>(at USI or elsewhere)</a:t>
            </a:r>
            <a:r>
              <a:rPr lang="en-US" sz="1550" dirty="0">
                <a:solidFill>
                  <a:prstClr val="black"/>
                </a:solidFill>
                <a:latin typeface="Calibri"/>
              </a:rPr>
              <a:t>.  Some of these students’ academic records are pre-computer </a:t>
            </a:r>
            <a:r>
              <a:rPr lang="en-US" sz="1450" dirty="0">
                <a:solidFill>
                  <a:prstClr val="black"/>
                </a:solidFill>
                <a:latin typeface="Calibri"/>
              </a:rPr>
              <a:t>(hard copy transcript)</a:t>
            </a:r>
            <a:r>
              <a:rPr lang="en-US" sz="1550" dirty="0">
                <a:solidFill>
                  <a:prstClr val="black"/>
                </a:solidFill>
                <a:latin typeface="Calibri"/>
              </a:rPr>
              <a:t>, so the script </a:t>
            </a:r>
            <a:r>
              <a:rPr lang="en-US" sz="1550" i="1" dirty="0">
                <a:solidFill>
                  <a:prstClr val="black"/>
                </a:solidFill>
                <a:latin typeface="Calibri"/>
              </a:rPr>
              <a:t>does not </a:t>
            </a:r>
            <a:r>
              <a:rPr lang="en-US" sz="1550" dirty="0">
                <a:solidFill>
                  <a:prstClr val="black"/>
                </a:solidFill>
                <a:latin typeface="Calibri"/>
              </a:rPr>
              <a:t>check for completion of coursework from the four STGEC competency areas used in the first script. </a:t>
            </a:r>
          </a:p>
          <a:p>
            <a:pPr marL="800100" lvl="1" indent="-342900" defTabSz="457200">
              <a:buFont typeface="Arial" panose="020B0604020202020204" pitchFamily="34" charset="0"/>
              <a:buChar char="•"/>
            </a:pPr>
            <a:r>
              <a:rPr lang="en-US" sz="1550" dirty="0">
                <a:solidFill>
                  <a:prstClr val="black"/>
                </a:solidFill>
                <a:latin typeface="Calibri"/>
              </a:rPr>
              <a:t>I have to </a:t>
            </a:r>
            <a:r>
              <a:rPr lang="en-US" sz="1550" dirty="0">
                <a:solidFill>
                  <a:prstClr val="black"/>
                </a:solidFill>
                <a:effectLst>
                  <a:outerShdw blurRad="38100" dist="38100" dir="2700000" algn="tl">
                    <a:srgbClr val="000000">
                      <a:alpha val="43137"/>
                    </a:srgbClr>
                  </a:outerShdw>
                </a:effectLst>
                <a:latin typeface="Calibri"/>
              </a:rPr>
              <a:t>manually review the pre-200630 students’ academic records to check for completion of STGEC.</a:t>
            </a:r>
            <a:r>
              <a:rPr lang="en-US" sz="1550" dirty="0">
                <a:solidFill>
                  <a:prstClr val="black"/>
                </a:solidFill>
                <a:latin typeface="Calibri"/>
              </a:rPr>
              <a:t>  If any students have completed STGEC, I manually add the SWC event on SHATCMT.</a:t>
            </a: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pic>
        <p:nvPicPr>
          <p:cNvPr id="8" name="Picture 7">
            <a:extLst>
              <a:ext uri="{FF2B5EF4-FFF2-40B4-BE49-F238E27FC236}">
                <a16:creationId xmlns:a16="http://schemas.microsoft.com/office/drawing/2014/main" id="{F33354BF-7244-4A61-AA77-744D58FEAC06}"/>
              </a:ext>
            </a:extLst>
          </p:cNvPr>
          <p:cNvPicPr>
            <a:picLocks noChangeAspect="1"/>
          </p:cNvPicPr>
          <p:nvPr/>
        </p:nvPicPr>
        <p:blipFill rotWithShape="1">
          <a:blip r:embed="rId3"/>
          <a:srcRect t="39250"/>
          <a:stretch/>
        </p:blipFill>
        <p:spPr>
          <a:xfrm>
            <a:off x="3136803" y="2381849"/>
            <a:ext cx="6943725" cy="864494"/>
          </a:xfrm>
          <a:prstGeom prst="rect">
            <a:avLst/>
          </a:prstGeom>
        </p:spPr>
      </p:pic>
    </p:spTree>
    <p:extLst>
      <p:ext uri="{BB962C8B-B14F-4D97-AF65-F5344CB8AC3E}">
        <p14:creationId xmlns:p14="http://schemas.microsoft.com/office/powerpoint/2010/main" val="359395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5972"/>
            <a:ext cx="8662220" cy="5486117"/>
          </a:xfrm>
          <a:prstGeom prst="rect">
            <a:avLst/>
          </a:prstGeom>
          <a:noFill/>
        </p:spPr>
        <p:txBody>
          <a:bodyPr wrap="square" rtlCol="0">
            <a:spAutoFit/>
          </a:bodyPr>
          <a:lstStyle/>
          <a:p>
            <a:pPr defTabSz="457200"/>
            <a:r>
              <a:rPr lang="en-US" b="1" u="sng" dirty="0">
                <a:solidFill>
                  <a:prstClr val="black"/>
                </a:solidFill>
                <a:latin typeface="Calibri"/>
              </a:rPr>
              <a:t>USI’s process of identifying students who completed STGEC somewhere other than USI</a:t>
            </a:r>
          </a:p>
          <a:p>
            <a:pPr defTabSz="457200"/>
            <a:endParaRPr lang="en-US" b="1" u="sng" dirty="0">
              <a:solidFill>
                <a:prstClr val="black"/>
              </a:solidFill>
              <a:latin typeface="Calibri"/>
            </a:endParaRPr>
          </a:p>
          <a:p>
            <a:pPr defTabSz="457200"/>
            <a:r>
              <a:rPr lang="en-US" sz="1550" dirty="0">
                <a:solidFill>
                  <a:prstClr val="black"/>
                </a:solidFill>
                <a:latin typeface="Calibri"/>
              </a:rPr>
              <a:t>When USI receives a transcript from another Indiana </a:t>
            </a:r>
            <a:br>
              <a:rPr lang="en-US" sz="1550" dirty="0">
                <a:solidFill>
                  <a:prstClr val="black"/>
                </a:solidFill>
                <a:latin typeface="Calibri"/>
              </a:rPr>
            </a:br>
            <a:r>
              <a:rPr lang="en-US" sz="1550" dirty="0">
                <a:solidFill>
                  <a:prstClr val="black"/>
                </a:solidFill>
                <a:latin typeface="Calibri"/>
              </a:rPr>
              <a:t>institution that indicates the student completed STGEC</a:t>
            </a:r>
            <a:br>
              <a:rPr lang="en-US" sz="1550" dirty="0">
                <a:solidFill>
                  <a:prstClr val="black"/>
                </a:solidFill>
                <a:latin typeface="Calibri"/>
              </a:rPr>
            </a:br>
            <a:r>
              <a:rPr lang="en-US" sz="1550" dirty="0">
                <a:solidFill>
                  <a:prstClr val="black"/>
                </a:solidFill>
                <a:latin typeface="Calibri"/>
              </a:rPr>
              <a:t>there, </a:t>
            </a:r>
            <a:r>
              <a:rPr lang="en-US" sz="1550" i="1" dirty="0">
                <a:solidFill>
                  <a:prstClr val="black"/>
                </a:solidFill>
                <a:effectLst>
                  <a:outerShdw blurRad="38100" dist="38100" dir="2700000" algn="tl">
                    <a:srgbClr val="000000">
                      <a:alpha val="43137"/>
                    </a:srgbClr>
                  </a:outerShdw>
                </a:effectLst>
                <a:latin typeface="Calibri"/>
              </a:rPr>
              <a:t>we still complete a course-by-course transfer</a:t>
            </a:r>
            <a:br>
              <a:rPr lang="en-US" sz="1550" i="1" dirty="0">
                <a:solidFill>
                  <a:prstClr val="black"/>
                </a:solidFill>
                <a:effectLst>
                  <a:outerShdw blurRad="38100" dist="38100" dir="2700000" algn="tl">
                    <a:srgbClr val="000000">
                      <a:alpha val="43137"/>
                    </a:srgbClr>
                  </a:outerShdw>
                </a:effectLst>
                <a:latin typeface="Calibri"/>
              </a:rPr>
            </a:br>
            <a:r>
              <a:rPr lang="en-US" sz="1550" i="1" dirty="0">
                <a:solidFill>
                  <a:prstClr val="black"/>
                </a:solidFill>
                <a:effectLst>
                  <a:outerShdw blurRad="38100" dist="38100" dir="2700000" algn="tl">
                    <a:srgbClr val="000000">
                      <a:alpha val="43137"/>
                    </a:srgbClr>
                  </a:outerShdw>
                </a:effectLst>
                <a:latin typeface="Calibri"/>
              </a:rPr>
              <a:t>articulation</a:t>
            </a:r>
            <a:r>
              <a:rPr lang="en-US" sz="1550" dirty="0">
                <a:solidFill>
                  <a:prstClr val="black"/>
                </a:solidFill>
                <a:latin typeface="Calibri"/>
              </a:rPr>
              <a:t>. We also populate Banner screen SGAUSDF, </a:t>
            </a:r>
            <a:br>
              <a:rPr lang="en-US" sz="1550" dirty="0">
                <a:solidFill>
                  <a:prstClr val="black"/>
                </a:solidFill>
                <a:latin typeface="Calibri"/>
              </a:rPr>
            </a:br>
            <a:r>
              <a:rPr lang="en-US" sz="1550" dirty="0">
                <a:solidFill>
                  <a:prstClr val="black"/>
                </a:solidFill>
                <a:latin typeface="Calibri"/>
              </a:rPr>
              <a:t>Element 3 </a:t>
            </a:r>
            <a:r>
              <a:rPr lang="en-US" sz="1450" dirty="0">
                <a:solidFill>
                  <a:prstClr val="black"/>
                </a:solidFill>
                <a:latin typeface="Calibri"/>
              </a:rPr>
              <a:t>(SGBUSER_SUDC_CODE)</a:t>
            </a:r>
            <a:r>
              <a:rPr lang="en-US" sz="1550" dirty="0">
                <a:solidFill>
                  <a:prstClr val="black"/>
                </a:solidFill>
                <a:latin typeface="Calibri"/>
              </a:rPr>
              <a:t> with the value SWC.  </a:t>
            </a:r>
          </a:p>
          <a:p>
            <a:pPr defTabSz="457200"/>
            <a:endParaRPr lang="en-US" sz="1550" dirty="0">
              <a:solidFill>
                <a:prstClr val="black"/>
              </a:solidFill>
              <a:latin typeface="Calibri"/>
            </a:endParaRPr>
          </a:p>
          <a:p>
            <a:pPr marL="285750" indent="-285750" defTabSz="457200">
              <a:buFont typeface="Wingdings" panose="05000000000000000000" pitchFamily="2" charset="2"/>
              <a:buChar char="v"/>
            </a:pPr>
            <a:r>
              <a:rPr lang="en-US" sz="1450" dirty="0">
                <a:solidFill>
                  <a:prstClr val="black"/>
                </a:solidFill>
                <a:latin typeface="Calibri"/>
              </a:rPr>
              <a:t>NOTE: In order to comply with </a:t>
            </a:r>
            <a:r>
              <a:rPr lang="en-US" sz="1450" dirty="0">
                <a:solidFill>
                  <a:prstClr val="black"/>
                </a:solidFill>
                <a:latin typeface="Calibri"/>
                <a:hlinkClick r:id="rId3"/>
              </a:rPr>
              <a:t>STGEC guideline #9</a:t>
            </a:r>
            <a:r>
              <a:rPr lang="en-US" sz="1450" dirty="0">
                <a:solidFill>
                  <a:prstClr val="black"/>
                </a:solidFill>
                <a:latin typeface="Calibri"/>
              </a:rPr>
              <a:t> that “the receiving institution will apply toward satisfying the transfer student’s degree requirement </a:t>
            </a:r>
            <a:r>
              <a:rPr lang="en-US" sz="1450" dirty="0">
                <a:solidFill>
                  <a:prstClr val="black"/>
                </a:solidFill>
                <a:effectLst>
                  <a:outerShdw blurRad="38100" dist="38100" dir="2700000" algn="tl">
                    <a:srgbClr val="000000">
                      <a:alpha val="43137"/>
                    </a:srgbClr>
                  </a:outerShdw>
                </a:effectLst>
                <a:latin typeface="Calibri"/>
              </a:rPr>
              <a:t>at least 30 credit hours of transfer credit</a:t>
            </a:r>
            <a:r>
              <a:rPr lang="en-US" sz="1450" dirty="0">
                <a:solidFill>
                  <a:prstClr val="black"/>
                </a:solidFill>
                <a:latin typeface="Calibri"/>
              </a:rPr>
              <a:t>,” if the transcript notes that the student has satisfied STGEC, USI will accept a grade of D for </a:t>
            </a:r>
            <a:r>
              <a:rPr lang="en-US" sz="1450" i="1" dirty="0">
                <a:solidFill>
                  <a:prstClr val="black"/>
                </a:solidFill>
                <a:latin typeface="Calibri"/>
              </a:rPr>
              <a:t>certain</a:t>
            </a:r>
            <a:r>
              <a:rPr lang="en-US" sz="1450" dirty="0">
                <a:solidFill>
                  <a:prstClr val="black"/>
                </a:solidFill>
                <a:latin typeface="Calibri"/>
              </a:rPr>
              <a:t> transferred courses (if the D is in the only course the student took that could’ve satisfied the STGEC competency for Written Communication, Speaking and Listening, Quantitative Reasoning, or Science).  Grades of D in elective courses or in courses taken </a:t>
            </a:r>
            <a:r>
              <a:rPr lang="en-US" sz="1450" i="1" dirty="0">
                <a:solidFill>
                  <a:prstClr val="black"/>
                </a:solidFill>
                <a:latin typeface="Calibri"/>
              </a:rPr>
              <a:t>after</a:t>
            </a:r>
            <a:r>
              <a:rPr lang="en-US" sz="1450" dirty="0">
                <a:solidFill>
                  <a:prstClr val="black"/>
                </a:solidFill>
                <a:latin typeface="Calibri"/>
              </a:rPr>
              <a:t> STGEC is completed, or courses where the student earned a D in one course from the category but also completed another course with a C or better (ex: a C in the equivalent of quantitative reasoning and a D in calculus) need not be accepted and will be treated in accordance with university policy (i.e. C or better).</a:t>
            </a:r>
          </a:p>
          <a:p>
            <a:pPr defTabSz="457200"/>
            <a:endParaRPr lang="en-US" sz="1550" dirty="0">
              <a:solidFill>
                <a:prstClr val="black"/>
              </a:solidFill>
              <a:latin typeface="Calibri"/>
            </a:endParaRPr>
          </a:p>
          <a:p>
            <a:pPr defTabSz="457200"/>
            <a:r>
              <a:rPr lang="en-US" sz="1500" dirty="0">
                <a:solidFill>
                  <a:srgbClr val="C00000"/>
                </a:solidFill>
                <a:effectLst>
                  <a:outerShdw blurRad="38100" dist="38100" dir="2700000" algn="tl">
                    <a:srgbClr val="000000">
                      <a:alpha val="43137"/>
                    </a:srgbClr>
                  </a:outerShdw>
                </a:effectLst>
                <a:latin typeface="Calibri"/>
              </a:rPr>
              <a:t>STGEC does not automatically satisfy USI’s Core 39</a:t>
            </a:r>
            <a:r>
              <a:rPr lang="en-US" sz="1500" dirty="0">
                <a:solidFill>
                  <a:prstClr val="black"/>
                </a:solidFill>
                <a:latin typeface="Calibri"/>
              </a:rPr>
              <a:t>, including any program-specific Core 39 requirements</a:t>
            </a:r>
            <a:r>
              <a:rPr lang="en-US" sz="1500" b="1" dirty="0">
                <a:solidFill>
                  <a:srgbClr val="C00000"/>
                </a:solidFill>
                <a:latin typeface="Calibri"/>
              </a:rPr>
              <a:t> </a:t>
            </a:r>
            <a:r>
              <a:rPr lang="en-US" sz="1400" dirty="0">
                <a:solidFill>
                  <a:prstClr val="black"/>
                </a:solidFill>
                <a:latin typeface="Calibri"/>
              </a:rPr>
              <a:t>(</a:t>
            </a:r>
            <a:r>
              <a:rPr lang="en-US" sz="1400" dirty="0">
                <a:solidFill>
                  <a:prstClr val="black"/>
                </a:solidFill>
                <a:latin typeface="Calibri"/>
                <a:hlinkClick r:id="rId3"/>
              </a:rPr>
              <a:t>refer to FAQ #11 &amp; 12</a:t>
            </a:r>
            <a:r>
              <a:rPr lang="en-US" sz="1400" dirty="0">
                <a:solidFill>
                  <a:prstClr val="black"/>
                </a:solidFill>
                <a:latin typeface="Calibri"/>
              </a:rPr>
              <a:t>)</a:t>
            </a:r>
            <a:r>
              <a:rPr lang="en-US" sz="1500" dirty="0">
                <a:solidFill>
                  <a:prstClr val="black"/>
                </a:solidFill>
                <a:latin typeface="Calibri"/>
              </a:rPr>
              <a:t>.  Ever since Core 39 was implemented in fall 2014, the Registrar’s Office has been waiting on our Core Council to decide what (if any) impact completion of STGEC at another school has on Core 39.  In late summer 2018, the Provost’s Office renewed the council’s charge to review the issue, and a decision was finally made on 8/30/18!  We can now utilize the SWC value from SGAUSDF element 3 to create custom data in DW, and will scribe against the value to adjust applicable Core 39 requirements accordingly.</a:t>
            </a: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pic>
        <p:nvPicPr>
          <p:cNvPr id="13" name="Picture 12">
            <a:extLst>
              <a:ext uri="{FF2B5EF4-FFF2-40B4-BE49-F238E27FC236}">
                <a16:creationId xmlns:a16="http://schemas.microsoft.com/office/drawing/2014/main" id="{A006429A-46D8-4BE0-B70C-62095D07F4E3}"/>
              </a:ext>
            </a:extLst>
          </p:cNvPr>
          <p:cNvPicPr>
            <a:picLocks noChangeAspect="1"/>
          </p:cNvPicPr>
          <p:nvPr/>
        </p:nvPicPr>
        <p:blipFill rotWithShape="1">
          <a:blip r:embed="rId4"/>
          <a:srcRect r="3881" b="14615"/>
          <a:stretch/>
        </p:blipFill>
        <p:spPr>
          <a:xfrm>
            <a:off x="6452573" y="660401"/>
            <a:ext cx="3666711" cy="1470025"/>
          </a:xfrm>
          <a:prstGeom prst="rect">
            <a:avLst/>
          </a:prstGeom>
          <a:ln>
            <a:solidFill>
              <a:schemeClr val="accent1"/>
            </a:solidFill>
          </a:ln>
        </p:spPr>
      </p:pic>
    </p:spTree>
    <p:extLst>
      <p:ext uri="{BB962C8B-B14F-4D97-AF65-F5344CB8AC3E}">
        <p14:creationId xmlns:p14="http://schemas.microsoft.com/office/powerpoint/2010/main" val="390921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5B5D"/>
                </a:solidFill>
              </a:rPr>
              <a:t>Agenda for Transfer Talk #</a:t>
            </a:r>
            <a:r>
              <a:rPr lang="en-US" dirty="0" smtClean="0">
                <a:solidFill>
                  <a:srgbClr val="5B5B5D"/>
                </a:solidFill>
              </a:rPr>
              <a:t>5-STGEC</a:t>
            </a:r>
            <a:endParaRPr lang="en-US" dirty="0">
              <a:solidFill>
                <a:srgbClr val="5B5B5D"/>
              </a:solidFill>
            </a:endParaRPr>
          </a:p>
        </p:txBody>
      </p:sp>
      <p:sp>
        <p:nvSpPr>
          <p:cNvPr id="3" name="Content Placeholder 2"/>
          <p:cNvSpPr>
            <a:spLocks noGrp="1"/>
          </p:cNvSpPr>
          <p:nvPr>
            <p:ph idx="1"/>
          </p:nvPr>
        </p:nvSpPr>
        <p:spPr>
          <a:xfrm>
            <a:off x="677334" y="1677377"/>
            <a:ext cx="9741551" cy="4617008"/>
          </a:xfrm>
        </p:spPr>
        <p:txBody>
          <a:bodyPr>
            <a:normAutofit fontScale="70000" lnSpcReduction="20000"/>
          </a:bodyPr>
          <a:lstStyle/>
          <a:p>
            <a:pPr>
              <a:buFont typeface="Wingdings" panose="05000000000000000000" pitchFamily="2" charset="2"/>
              <a:buChar char="Ø"/>
            </a:pPr>
            <a:r>
              <a:rPr lang="en-US" sz="3400" b="1" dirty="0" smtClean="0"/>
              <a:t>Dawn Clark</a:t>
            </a:r>
            <a:r>
              <a:rPr lang="en-US" sz="3400" dirty="0" smtClean="0"/>
              <a:t>, Assistant Director of Academic Affairs, </a:t>
            </a:r>
            <a:endParaRPr lang="en-US" sz="3400" dirty="0"/>
          </a:p>
          <a:p>
            <a:pPr marL="0" indent="0">
              <a:buNone/>
            </a:pPr>
            <a:r>
              <a:rPr lang="en-US" sz="3400" i="1" dirty="0" smtClean="0"/>
              <a:t>	Indiana </a:t>
            </a:r>
            <a:r>
              <a:rPr lang="en-US" sz="3400" i="1" dirty="0" smtClean="0"/>
              <a:t>Commission for Higher Education </a:t>
            </a:r>
          </a:p>
          <a:p>
            <a:pPr lvl="0">
              <a:buFont typeface="Wingdings" panose="05000000000000000000" pitchFamily="2" charset="2"/>
              <a:buChar char="Ø"/>
            </a:pPr>
            <a:r>
              <a:rPr lang="en-US" sz="3400" b="1" dirty="0" smtClean="0"/>
              <a:t>Ann </a:t>
            </a:r>
            <a:r>
              <a:rPr lang="en-US" sz="3400" b="1" dirty="0" err="1"/>
              <a:t>Yater</a:t>
            </a:r>
            <a:r>
              <a:rPr lang="en-US" sz="3400" dirty="0"/>
              <a:t>, Assistant Vice President for Student Records, </a:t>
            </a:r>
            <a:endParaRPr lang="en-US" sz="3400" dirty="0" smtClean="0"/>
          </a:p>
          <a:p>
            <a:pPr marL="0" lvl="0" indent="0">
              <a:buNone/>
            </a:pPr>
            <a:r>
              <a:rPr lang="en-US" sz="3400" i="1" dirty="0"/>
              <a:t>	</a:t>
            </a:r>
            <a:r>
              <a:rPr lang="en-US" sz="3400" i="1" dirty="0" smtClean="0"/>
              <a:t>Ivy </a:t>
            </a:r>
            <a:r>
              <a:rPr lang="en-US" sz="3400" i="1" dirty="0"/>
              <a:t>Tech Community College  </a:t>
            </a:r>
          </a:p>
          <a:p>
            <a:pPr lvl="0">
              <a:buFont typeface="Wingdings" panose="05000000000000000000" pitchFamily="2" charset="2"/>
              <a:buChar char="Ø"/>
            </a:pPr>
            <a:r>
              <a:rPr lang="en-US" sz="3400" b="1" dirty="0"/>
              <a:t>Tracy Sinn</a:t>
            </a:r>
            <a:r>
              <a:rPr lang="en-US" sz="3400" dirty="0"/>
              <a:t>, Assistant Registrar, </a:t>
            </a:r>
            <a:endParaRPr lang="en-US" sz="3400" dirty="0" smtClean="0"/>
          </a:p>
          <a:p>
            <a:pPr marL="0" lvl="0" indent="0">
              <a:buNone/>
            </a:pPr>
            <a:r>
              <a:rPr lang="en-US" sz="3400" i="1" dirty="0"/>
              <a:t>	</a:t>
            </a:r>
            <a:r>
              <a:rPr lang="en-US" sz="3400" i="1" dirty="0" smtClean="0"/>
              <a:t>University </a:t>
            </a:r>
            <a:r>
              <a:rPr lang="en-US" sz="3400" i="1" dirty="0"/>
              <a:t>of Southern Indiana  </a:t>
            </a:r>
            <a:r>
              <a:rPr lang="en-US" sz="3400" i="1" dirty="0" smtClean="0"/>
              <a:t> </a:t>
            </a:r>
            <a:r>
              <a:rPr lang="en-US" sz="3400" i="1" dirty="0" smtClean="0"/>
              <a:t>  </a:t>
            </a:r>
            <a:r>
              <a:rPr lang="en-US" sz="3400" i="1" dirty="0"/>
              <a:t> </a:t>
            </a:r>
            <a:r>
              <a:rPr lang="en-US" sz="3400" i="1" dirty="0"/>
              <a:t> </a:t>
            </a:r>
          </a:p>
          <a:p>
            <a:pPr lvl="0">
              <a:buFont typeface="Wingdings" panose="05000000000000000000" pitchFamily="2" charset="2"/>
              <a:buChar char="Ø"/>
            </a:pPr>
            <a:r>
              <a:rPr lang="en-US" sz="3400" b="1" dirty="0"/>
              <a:t>Elliott </a:t>
            </a:r>
            <a:r>
              <a:rPr lang="en-US" sz="3400" b="1" dirty="0" err="1"/>
              <a:t>Hendrick</a:t>
            </a:r>
            <a:r>
              <a:rPr lang="en-US" sz="3400" i="1" dirty="0" smtClean="0"/>
              <a:t>, </a:t>
            </a:r>
            <a:r>
              <a:rPr lang="en-US" sz="3400" dirty="0" smtClean="0"/>
              <a:t>Strategic Partnerships Manager,</a:t>
            </a:r>
            <a:r>
              <a:rPr lang="en-US" sz="3400" i="1" dirty="0"/>
              <a:t> </a:t>
            </a:r>
            <a:endParaRPr lang="en-US" sz="3400" i="1" dirty="0" smtClean="0"/>
          </a:p>
          <a:p>
            <a:pPr marL="0" lvl="0" indent="0">
              <a:buNone/>
            </a:pPr>
            <a:r>
              <a:rPr lang="en-US" sz="3400" i="1" dirty="0"/>
              <a:t>	</a:t>
            </a:r>
            <a:r>
              <a:rPr lang="en-US" sz="3400" i="1" dirty="0" smtClean="0"/>
              <a:t>Western </a:t>
            </a:r>
            <a:r>
              <a:rPr lang="en-US" sz="3400" i="1" dirty="0"/>
              <a:t>Governors </a:t>
            </a:r>
            <a:r>
              <a:rPr lang="en-US" sz="3400" i="1" dirty="0" smtClean="0"/>
              <a:t>University</a:t>
            </a:r>
          </a:p>
          <a:p>
            <a:pPr lvl="0">
              <a:buFont typeface="Wingdings" panose="05000000000000000000" pitchFamily="2" charset="2"/>
              <a:buChar char="Ø"/>
            </a:pPr>
            <a:r>
              <a:rPr lang="en-US" sz="3400" b="1" dirty="0"/>
              <a:t>Test your STGEC knowledge</a:t>
            </a:r>
            <a:r>
              <a:rPr lang="en-US" sz="3400" dirty="0"/>
              <a:t>    </a:t>
            </a:r>
            <a:endParaRPr lang="en-US" sz="3400" dirty="0" smtClean="0"/>
          </a:p>
          <a:p>
            <a:pPr>
              <a:buFont typeface="Wingdings" panose="05000000000000000000" pitchFamily="2" charset="2"/>
              <a:buChar char="Ø"/>
            </a:pPr>
            <a:r>
              <a:rPr lang="en-US" sz="3400" b="1" dirty="0" smtClean="0"/>
              <a:t>Questions </a:t>
            </a:r>
            <a:r>
              <a:rPr lang="en-US" sz="3400" b="1" dirty="0"/>
              <a:t>&amp; Discussion</a:t>
            </a:r>
          </a:p>
          <a:p>
            <a:pPr>
              <a:buFont typeface="Wingdings" panose="05000000000000000000" pitchFamily="2" charset="2"/>
              <a:buChar char="Ø"/>
            </a:pPr>
            <a:r>
              <a:rPr lang="en-US" sz="3400" b="1" dirty="0" smtClean="0"/>
              <a:t>Professional </a:t>
            </a:r>
            <a:r>
              <a:rPr lang="en-US" sz="3400" b="1" dirty="0" smtClean="0"/>
              <a:t>Development &amp; Transfer </a:t>
            </a:r>
            <a:endParaRPr lang="en-US" sz="3400" b="1" dirty="0"/>
          </a:p>
          <a:p>
            <a:endParaRPr lang="en-US" dirty="0"/>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3</a:t>
            </a:fld>
            <a:endParaRPr lang="en-US">
              <a:solidFill>
                <a:srgbClr val="5FCBEF"/>
              </a:solidFill>
            </a:endParaRPr>
          </a:p>
        </p:txBody>
      </p:sp>
      <p:sp>
        <p:nvSpPr>
          <p:cNvPr id="4" name="Footer Placeholder 3"/>
          <p:cNvSpPr>
            <a:spLocks noGrp="1"/>
          </p:cNvSpPr>
          <p:nvPr>
            <p:ph type="ftr" sz="quarter" idx="11"/>
          </p:nvPr>
        </p:nvSpPr>
        <p:spPr>
          <a:xfrm>
            <a:off x="677334" y="6335780"/>
            <a:ext cx="6297612" cy="365125"/>
          </a:xfrm>
        </p:spPr>
        <p:txBody>
          <a:bodyPr/>
          <a:lstStyle/>
          <a:p>
            <a:r>
              <a:rPr lang="en-US" dirty="0" smtClean="0">
                <a:solidFill>
                  <a:prstClr val="black">
                    <a:tint val="75000"/>
                  </a:prstClr>
                </a:solidFill>
              </a:rPr>
              <a:t>IndianaTransferCouncil.org | Transfer Talk #5 </a:t>
            </a:r>
          </a:p>
          <a:p>
            <a:endParaRPr lang="en-US" dirty="0" smtClean="0">
              <a:solidFill>
                <a:prstClr val="black">
                  <a:tint val="75000"/>
                </a:prstClr>
              </a:solidFill>
            </a:endParaRPr>
          </a:p>
        </p:txBody>
      </p:sp>
    </p:spTree>
    <p:extLst>
      <p:ext uri="{BB962C8B-B14F-4D97-AF65-F5344CB8AC3E}">
        <p14:creationId xmlns:p14="http://schemas.microsoft.com/office/powerpoint/2010/main" val="1825647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2128F56D-7F0B-4F72-826F-66BBD8289BD4}"/>
              </a:ext>
            </a:extLst>
          </p:cNvPr>
          <p:cNvSpPr txBox="1"/>
          <p:nvPr/>
        </p:nvSpPr>
        <p:spPr>
          <a:xfrm>
            <a:off x="1759975" y="235971"/>
            <a:ext cx="8662220" cy="5416868"/>
          </a:xfrm>
          <a:prstGeom prst="rect">
            <a:avLst/>
          </a:prstGeom>
          <a:noFill/>
        </p:spPr>
        <p:txBody>
          <a:bodyPr wrap="square" rtlCol="0">
            <a:spAutoFit/>
          </a:bodyPr>
          <a:lstStyle/>
          <a:p>
            <a:pPr defTabSz="457200"/>
            <a:r>
              <a:rPr lang="en-US" b="1" u="sng" dirty="0">
                <a:solidFill>
                  <a:prstClr val="black"/>
                </a:solidFill>
                <a:latin typeface="Calibri"/>
              </a:rPr>
              <a:t>Using Spring 2018 as an example, the following is a summary of our STGEC processing:</a:t>
            </a:r>
          </a:p>
          <a:p>
            <a:pPr defTabSz="457200"/>
            <a:endParaRPr lang="en-US" sz="1000" dirty="0">
              <a:solidFill>
                <a:prstClr val="black"/>
              </a:solidFill>
              <a:latin typeface="Calibri"/>
            </a:endParaRPr>
          </a:p>
          <a:p>
            <a:pPr marL="285750" indent="-285750" defTabSz="457200">
              <a:buFont typeface="Arial" panose="020B0604020202020204" pitchFamily="34" charset="0"/>
              <a:buChar char="•"/>
            </a:pPr>
            <a:r>
              <a:rPr lang="en-US" sz="1600" dirty="0">
                <a:solidFill>
                  <a:prstClr val="black"/>
                </a:solidFill>
                <a:latin typeface="Calibri"/>
              </a:rPr>
              <a:t>There were </a:t>
            </a:r>
            <a:r>
              <a:rPr lang="en-US" sz="1600" dirty="0">
                <a:solidFill>
                  <a:prstClr val="black"/>
                </a:solidFill>
                <a:effectLst>
                  <a:outerShdw blurRad="38100" dist="38100" dir="2700000" algn="tl">
                    <a:srgbClr val="000000">
                      <a:alpha val="43137"/>
                    </a:srgbClr>
                  </a:outerShdw>
                </a:effectLst>
                <a:latin typeface="Calibri"/>
              </a:rPr>
              <a:t>6812</a:t>
            </a:r>
            <a:r>
              <a:rPr lang="en-US" sz="1600" dirty="0">
                <a:solidFill>
                  <a:prstClr val="black"/>
                </a:solidFill>
                <a:latin typeface="Calibri"/>
              </a:rPr>
              <a:t> degree-seeking undergraduates at the time of census</a:t>
            </a:r>
          </a:p>
          <a:p>
            <a:pPr marL="285750" indent="-285750" defTabSz="457200">
              <a:buFont typeface="Arial" panose="020B0604020202020204" pitchFamily="34" charset="0"/>
              <a:buChar char="•"/>
            </a:pPr>
            <a:r>
              <a:rPr lang="en-US" sz="1600" dirty="0">
                <a:solidFill>
                  <a:prstClr val="black"/>
                </a:solidFill>
                <a:latin typeface="Calibri"/>
              </a:rPr>
              <a:t>Grades were due at 10:00am, at which time EOT grade processing was initiated.  At 1:45pm we reached the point where STGEC processing could be initiated.  [In the summer, grades are due at noon so EOT processing starts later and STGEC can potentially run past the close of business]</a:t>
            </a:r>
          </a:p>
          <a:p>
            <a:pPr marL="285750" indent="-285750" defTabSz="457200">
              <a:buFont typeface="Arial" panose="020B0604020202020204" pitchFamily="34" charset="0"/>
              <a:buChar char="•"/>
            </a:pPr>
            <a:r>
              <a:rPr lang="en-US" sz="1600" dirty="0">
                <a:solidFill>
                  <a:prstClr val="black"/>
                </a:solidFill>
                <a:latin typeface="Calibri"/>
              </a:rPr>
              <a:t>SQL script #1 identified </a:t>
            </a:r>
            <a:r>
              <a:rPr lang="en-US" sz="1600" dirty="0">
                <a:solidFill>
                  <a:prstClr val="black"/>
                </a:solidFill>
                <a:effectLst>
                  <a:outerShdw blurRad="38100" dist="38100" dir="2700000" algn="tl">
                    <a:srgbClr val="000000">
                      <a:alpha val="43137"/>
                    </a:srgbClr>
                  </a:outerShdw>
                </a:effectLst>
                <a:latin typeface="Calibri"/>
              </a:rPr>
              <a:t>1131</a:t>
            </a:r>
            <a:r>
              <a:rPr lang="en-US" sz="1600" dirty="0">
                <a:solidFill>
                  <a:prstClr val="black"/>
                </a:solidFill>
                <a:latin typeface="Calibri"/>
              </a:rPr>
              <a:t> potential candidates </a:t>
            </a:r>
            <a:r>
              <a:rPr lang="en-US" sz="1500" dirty="0">
                <a:solidFill>
                  <a:prstClr val="black"/>
                </a:solidFill>
                <a:latin typeface="Calibri"/>
              </a:rPr>
              <a:t>(DW-eligible, first term &gt;=200630)</a:t>
            </a:r>
          </a:p>
          <a:p>
            <a:pPr marL="285750" indent="-285750" defTabSz="457200">
              <a:buFont typeface="Arial" panose="020B0604020202020204" pitchFamily="34" charset="0"/>
              <a:buChar char="•"/>
            </a:pPr>
            <a:r>
              <a:rPr lang="en-US" sz="1600" dirty="0">
                <a:solidFill>
                  <a:prstClr val="black"/>
                </a:solidFill>
                <a:latin typeface="Calibri"/>
              </a:rPr>
              <a:t>SQL script #2 identified </a:t>
            </a:r>
            <a:r>
              <a:rPr lang="en-US" sz="1600" dirty="0">
                <a:solidFill>
                  <a:prstClr val="black"/>
                </a:solidFill>
                <a:effectLst>
                  <a:outerShdw blurRad="38100" dist="38100" dir="2700000" algn="tl">
                    <a:srgbClr val="000000">
                      <a:alpha val="43137"/>
                    </a:srgbClr>
                  </a:outerShdw>
                </a:effectLst>
                <a:latin typeface="Calibri"/>
              </a:rPr>
              <a:t>18</a:t>
            </a:r>
            <a:r>
              <a:rPr lang="en-US" sz="1600" dirty="0">
                <a:solidFill>
                  <a:prstClr val="black"/>
                </a:solidFill>
                <a:latin typeface="Calibri"/>
              </a:rPr>
              <a:t> pre-DW candidates </a:t>
            </a:r>
            <a:r>
              <a:rPr lang="en-US" sz="1500" dirty="0">
                <a:solidFill>
                  <a:prstClr val="black"/>
                </a:solidFill>
                <a:latin typeface="Calibri"/>
              </a:rPr>
              <a:t>(first term &lt;200630)</a:t>
            </a:r>
            <a:r>
              <a:rPr lang="en-US" sz="1600" dirty="0">
                <a:solidFill>
                  <a:prstClr val="black"/>
                </a:solidFill>
                <a:latin typeface="Calibri"/>
              </a:rPr>
              <a:t> who needed manual review</a:t>
            </a:r>
          </a:p>
          <a:p>
            <a:pPr marL="285750" indent="-285750" defTabSz="457200">
              <a:buFont typeface="Arial" panose="020B0604020202020204" pitchFamily="34" charset="0"/>
              <a:buChar char="•"/>
            </a:pPr>
            <a:r>
              <a:rPr lang="en-US" sz="1600" dirty="0">
                <a:solidFill>
                  <a:prstClr val="black"/>
                </a:solidFill>
                <a:latin typeface="Calibri"/>
              </a:rPr>
              <a:t>RAD30 extract/DAP22refresh was initiated at 2:15pm and finished at 3:25 (</a:t>
            </a:r>
            <a:r>
              <a:rPr lang="en-US" sz="1600" dirty="0">
                <a:solidFill>
                  <a:prstClr val="black"/>
                </a:solidFill>
                <a:effectLst>
                  <a:outerShdw blurRad="38100" dist="38100" dir="2700000" algn="tl">
                    <a:srgbClr val="000000">
                      <a:alpha val="43137"/>
                    </a:srgbClr>
                  </a:outerShdw>
                </a:effectLst>
                <a:latin typeface="Calibri"/>
              </a:rPr>
              <a:t>1 </a:t>
            </a:r>
            <a:r>
              <a:rPr lang="en-US" sz="1600" dirty="0" err="1">
                <a:solidFill>
                  <a:prstClr val="black"/>
                </a:solidFill>
                <a:effectLst>
                  <a:outerShdw blurRad="38100" dist="38100" dir="2700000" algn="tl">
                    <a:srgbClr val="000000">
                      <a:alpha val="43137"/>
                    </a:srgbClr>
                  </a:outerShdw>
                </a:effectLst>
                <a:latin typeface="Calibri"/>
              </a:rPr>
              <a:t>hr</a:t>
            </a:r>
            <a:r>
              <a:rPr lang="en-US" sz="1600" dirty="0">
                <a:solidFill>
                  <a:prstClr val="black"/>
                </a:solidFill>
                <a:effectLst>
                  <a:outerShdw blurRad="38100" dist="38100" dir="2700000" algn="tl">
                    <a:srgbClr val="000000">
                      <a:alpha val="43137"/>
                    </a:srgbClr>
                  </a:outerShdw>
                </a:effectLst>
                <a:latin typeface="Calibri"/>
              </a:rPr>
              <a:t> and 10 minutes</a:t>
            </a:r>
            <a:r>
              <a:rPr lang="en-US" sz="1600" dirty="0">
                <a:solidFill>
                  <a:prstClr val="black"/>
                </a:solidFill>
                <a:latin typeface="Calibri"/>
              </a:rPr>
              <a:t>)</a:t>
            </a:r>
          </a:p>
          <a:p>
            <a:pPr marL="285750" indent="-285750" defTabSz="457200">
              <a:buFont typeface="Arial" panose="020B0604020202020204" pitchFamily="34" charset="0"/>
              <a:buChar char="•"/>
            </a:pPr>
            <a:r>
              <a:rPr lang="en-US" sz="1600" dirty="0">
                <a:solidFill>
                  <a:prstClr val="black"/>
                </a:solidFill>
                <a:latin typeface="Calibri"/>
              </a:rPr>
              <a:t>DAP27 what-if batch submitted at 3:27 and finished at 4:17 (</a:t>
            </a:r>
            <a:r>
              <a:rPr lang="en-US" sz="1600" dirty="0">
                <a:solidFill>
                  <a:prstClr val="black"/>
                </a:solidFill>
                <a:effectLst>
                  <a:outerShdw blurRad="38100" dist="38100" dir="2700000" algn="tl">
                    <a:srgbClr val="000000">
                      <a:alpha val="43137"/>
                    </a:srgbClr>
                  </a:outerShdw>
                </a:effectLst>
                <a:latin typeface="Calibri"/>
              </a:rPr>
              <a:t>50 minutes</a:t>
            </a:r>
            <a:r>
              <a:rPr lang="en-US" sz="1600" dirty="0">
                <a:solidFill>
                  <a:prstClr val="black"/>
                </a:solidFill>
                <a:latin typeface="Calibri"/>
              </a:rPr>
              <a:t>)</a:t>
            </a:r>
          </a:p>
          <a:p>
            <a:pPr marL="285750" indent="-285750" defTabSz="457200">
              <a:buFont typeface="Arial" panose="020B0604020202020204" pitchFamily="34" charset="0"/>
              <a:buChar char="•"/>
            </a:pPr>
            <a:r>
              <a:rPr lang="en-US" sz="1600" dirty="0">
                <a:solidFill>
                  <a:prstClr val="black"/>
                </a:solidFill>
                <a:latin typeface="Calibri"/>
              </a:rPr>
              <a:t>Of the 1131 potential candidates from script #1, </a:t>
            </a:r>
            <a:r>
              <a:rPr lang="en-US" sz="1600" dirty="0">
                <a:solidFill>
                  <a:prstClr val="black"/>
                </a:solidFill>
                <a:effectLst>
                  <a:outerShdw blurRad="38100" dist="38100" dir="2700000" algn="tl">
                    <a:srgbClr val="000000">
                      <a:alpha val="43137"/>
                    </a:srgbClr>
                  </a:outerShdw>
                </a:effectLst>
                <a:latin typeface="Calibri"/>
              </a:rPr>
              <a:t>756</a:t>
            </a:r>
            <a:r>
              <a:rPr lang="en-US" sz="1600" dirty="0">
                <a:solidFill>
                  <a:prstClr val="black"/>
                </a:solidFill>
                <a:latin typeface="Calibri"/>
              </a:rPr>
              <a:t> completed STGEC.  Of the 18 pre-DW candidates from script #2, </a:t>
            </a:r>
            <a:r>
              <a:rPr lang="en-US" sz="1600" dirty="0">
                <a:solidFill>
                  <a:prstClr val="black"/>
                </a:solidFill>
                <a:effectLst>
                  <a:outerShdw blurRad="38100" dist="38100" dir="2700000" algn="tl">
                    <a:srgbClr val="000000">
                      <a:alpha val="43137"/>
                    </a:srgbClr>
                  </a:outerShdw>
                </a:effectLst>
                <a:latin typeface="Calibri"/>
              </a:rPr>
              <a:t>10</a:t>
            </a:r>
            <a:r>
              <a:rPr lang="en-US" sz="1600" dirty="0">
                <a:solidFill>
                  <a:prstClr val="black"/>
                </a:solidFill>
                <a:latin typeface="Calibri"/>
              </a:rPr>
              <a:t> completed STGEC </a:t>
            </a:r>
            <a:r>
              <a:rPr lang="en-US" sz="1500" dirty="0">
                <a:solidFill>
                  <a:prstClr val="black"/>
                </a:solidFill>
                <a:latin typeface="Calibri"/>
              </a:rPr>
              <a:t>(SHATCMT event added manually).</a:t>
            </a:r>
          </a:p>
          <a:p>
            <a:pPr marL="285750" indent="-285750" defTabSz="457200">
              <a:buFont typeface="Arial" panose="020B0604020202020204" pitchFamily="34" charset="0"/>
              <a:buChar char="•"/>
            </a:pPr>
            <a:r>
              <a:rPr lang="en-US" sz="1600" dirty="0">
                <a:solidFill>
                  <a:prstClr val="black"/>
                </a:solidFill>
                <a:latin typeface="Calibri"/>
              </a:rPr>
              <a:t>Because steps #1-6 ran past the close of business on EOT day, STGEC processing was not considered finished until step #7 was completed the next morning.  We delayed running “hold for grades” and daily transcript requests until 9:30am, after the event code was added to SHATCMT so that the STGEC notation would appear on students’ transcripts.</a:t>
            </a:r>
          </a:p>
          <a:p>
            <a:pPr defTabSz="457200"/>
            <a:endParaRPr lang="en-US" sz="1600" dirty="0">
              <a:solidFill>
                <a:prstClr val="black"/>
              </a:solidFill>
              <a:latin typeface="Calibri"/>
            </a:endParaRPr>
          </a:p>
          <a:p>
            <a:pPr defTabSz="457200"/>
            <a:endParaRPr lang="en-US" sz="1600" dirty="0">
              <a:solidFill>
                <a:prstClr val="black"/>
              </a:solidFill>
              <a:latin typeface="Calibri"/>
            </a:endParaRPr>
          </a:p>
          <a:p>
            <a:pPr defTabSz="457200"/>
            <a:r>
              <a:rPr lang="en-US" sz="1600" dirty="0">
                <a:solidFill>
                  <a:prstClr val="black"/>
                </a:solidFill>
                <a:latin typeface="Calibri"/>
              </a:rPr>
              <a:t>Since the implementation of STGEC in May, 2013 (through August 27, 2018), USI has coded:</a:t>
            </a:r>
          </a:p>
          <a:p>
            <a:pPr marL="285750" indent="-285750" defTabSz="457200">
              <a:buFont typeface="Arial" panose="020B0604020202020204" pitchFamily="34" charset="0"/>
              <a:buChar char="•"/>
            </a:pPr>
            <a:r>
              <a:rPr lang="en-US" sz="1600" dirty="0">
                <a:solidFill>
                  <a:prstClr val="black"/>
                </a:solidFill>
                <a:effectLst>
                  <a:outerShdw blurRad="38100" dist="38100" dir="2700000" algn="tl">
                    <a:srgbClr val="000000">
                      <a:alpha val="43137"/>
                    </a:srgbClr>
                  </a:outerShdw>
                </a:effectLst>
                <a:latin typeface="Calibri"/>
              </a:rPr>
              <a:t>6304</a:t>
            </a:r>
            <a:r>
              <a:rPr lang="en-US" sz="1600" dirty="0">
                <a:solidFill>
                  <a:prstClr val="black"/>
                </a:solidFill>
                <a:latin typeface="Calibri"/>
              </a:rPr>
              <a:t> students as having completed STGEC at USI</a:t>
            </a:r>
            <a:r>
              <a:rPr lang="en-US" sz="1400" dirty="0">
                <a:solidFill>
                  <a:prstClr val="black"/>
                </a:solidFill>
                <a:latin typeface="Calibri"/>
              </a:rPr>
              <a:t> </a:t>
            </a:r>
            <a:r>
              <a:rPr lang="en-US" sz="1500" dirty="0">
                <a:solidFill>
                  <a:prstClr val="black"/>
                </a:solidFill>
                <a:latin typeface="Calibri"/>
              </a:rPr>
              <a:t>(SHATCMT, SHREVNT_EVEN_CODE = SWC)</a:t>
            </a:r>
          </a:p>
          <a:p>
            <a:pPr marL="285750" indent="-285750" defTabSz="457200">
              <a:buFont typeface="Arial" panose="020B0604020202020204" pitchFamily="34" charset="0"/>
              <a:buChar char="•"/>
            </a:pPr>
            <a:r>
              <a:rPr lang="en-US" sz="1600" dirty="0">
                <a:solidFill>
                  <a:prstClr val="black"/>
                </a:solidFill>
                <a:effectLst>
                  <a:outerShdw blurRad="38100" dist="38100" dir="2700000" algn="tl">
                    <a:srgbClr val="000000">
                      <a:alpha val="43137"/>
                    </a:srgbClr>
                  </a:outerShdw>
                </a:effectLst>
                <a:latin typeface="Calibri"/>
              </a:rPr>
              <a:t>339</a:t>
            </a:r>
            <a:r>
              <a:rPr lang="en-US" sz="1600" dirty="0">
                <a:solidFill>
                  <a:prstClr val="black"/>
                </a:solidFill>
                <a:latin typeface="Calibri"/>
              </a:rPr>
              <a:t> students as having submitted a transcript to USI indicating STGEC was completed elsewhere </a:t>
            </a:r>
            <a:r>
              <a:rPr lang="en-US" sz="1500" dirty="0">
                <a:solidFill>
                  <a:prstClr val="black"/>
                </a:solidFill>
                <a:latin typeface="Calibri"/>
              </a:rPr>
              <a:t>(SGAUSDF element 3, SGBUSER_SUDC_CODE = SWC)</a:t>
            </a:r>
          </a:p>
        </p:txBody>
      </p:sp>
      <p:sp>
        <p:nvSpPr>
          <p:cNvPr id="6" name="TextBox 5">
            <a:extLst>
              <a:ext uri="{FF2B5EF4-FFF2-40B4-BE49-F238E27FC236}">
                <a16:creationId xmlns:a16="http://schemas.microsoft.com/office/drawing/2014/main" id="{BE4FD9A1-E161-48A1-8749-C5C8FA034CEB}"/>
              </a:ext>
            </a:extLst>
          </p:cNvPr>
          <p:cNvSpPr txBox="1"/>
          <p:nvPr/>
        </p:nvSpPr>
        <p:spPr>
          <a:xfrm>
            <a:off x="7216877" y="6086168"/>
            <a:ext cx="3342968" cy="615553"/>
          </a:xfrm>
          <a:prstGeom prst="rect">
            <a:avLst/>
          </a:prstGeom>
          <a:noFill/>
        </p:spPr>
        <p:txBody>
          <a:bodyPr wrap="square" rtlCol="0">
            <a:spAutoFit/>
          </a:bodyPr>
          <a:lstStyle/>
          <a:p>
            <a:pPr defTabSz="457200"/>
            <a:r>
              <a:rPr lang="en-US" b="1" dirty="0">
                <a:solidFill>
                  <a:prstClr val="white"/>
                </a:solidFill>
                <a:latin typeface="Calibri"/>
              </a:rPr>
              <a:t>Tracy Sinn, Assistant Registrar</a:t>
            </a:r>
          </a:p>
          <a:p>
            <a:pPr defTabSz="457200"/>
            <a:r>
              <a:rPr lang="en-US" sz="1600" b="1" dirty="0">
                <a:solidFill>
                  <a:prstClr val="white"/>
                </a:solidFill>
                <a:latin typeface="Calibri"/>
              </a:rPr>
              <a:t>812-465-1078  •  tsinn@usi.edu</a:t>
            </a:r>
          </a:p>
        </p:txBody>
      </p:sp>
      <p:cxnSp>
        <p:nvCxnSpPr>
          <p:cNvPr id="15" name="Straight Connector 14">
            <a:extLst>
              <a:ext uri="{FF2B5EF4-FFF2-40B4-BE49-F238E27FC236}">
                <a16:creationId xmlns:a16="http://schemas.microsoft.com/office/drawing/2014/main" id="{9497069F-4B9B-4DAA-9954-AE18DC40AE97}"/>
              </a:ext>
            </a:extLst>
          </p:cNvPr>
          <p:cNvCxnSpPr>
            <a:cxnSpLocks/>
          </p:cNvCxnSpPr>
          <p:nvPr/>
        </p:nvCxnSpPr>
        <p:spPr>
          <a:xfrm>
            <a:off x="3352800" y="4376291"/>
            <a:ext cx="5486400"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0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WGU Indiana</a:t>
            </a:r>
          </a:p>
        </p:txBody>
      </p:sp>
      <p:sp>
        <p:nvSpPr>
          <p:cNvPr id="3" name="Subtitle 2"/>
          <p:cNvSpPr>
            <a:spLocks noGrp="1"/>
          </p:cNvSpPr>
          <p:nvPr>
            <p:ph type="subTitle" idx="1"/>
          </p:nvPr>
        </p:nvSpPr>
        <p:spPr/>
        <p:txBody>
          <a:bodyPr/>
          <a:lstStyle/>
          <a:p>
            <a:r>
              <a:rPr lang="en-US" dirty="0"/>
              <a:t>Elliott Hendrick – Strategic Partnerships Manager</a:t>
            </a:r>
          </a:p>
        </p:txBody>
      </p:sp>
    </p:spTree>
    <p:extLst>
      <p:ext uri="{BB962C8B-B14F-4D97-AF65-F5344CB8AC3E}">
        <p14:creationId xmlns:p14="http://schemas.microsoft.com/office/powerpoint/2010/main" val="4040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Western Governors University</a:t>
            </a:r>
          </a:p>
        </p:txBody>
      </p:sp>
      <p:sp>
        <p:nvSpPr>
          <p:cNvPr id="3" name="Content Placeholder 2"/>
          <p:cNvSpPr>
            <a:spLocks noGrp="1"/>
          </p:cNvSpPr>
          <p:nvPr>
            <p:ph idx="1"/>
          </p:nvPr>
        </p:nvSpPr>
        <p:spPr/>
        <p:txBody>
          <a:bodyPr>
            <a:normAutofit/>
          </a:bodyPr>
          <a:lstStyle/>
          <a:p>
            <a:r>
              <a:rPr lang="en-US" dirty="0"/>
              <a:t>WGU is a private, </a:t>
            </a:r>
            <a:r>
              <a:rPr lang="en-US" b="1" dirty="0"/>
              <a:t>non-profit</a:t>
            </a:r>
            <a:r>
              <a:rPr lang="en-US" dirty="0"/>
              <a:t>, online university that provides a premier online education to the entire United States.</a:t>
            </a:r>
          </a:p>
          <a:p>
            <a:r>
              <a:rPr lang="en-US" dirty="0"/>
              <a:t>WGU was founded in 1997 by a group of Governors from the Western United States. Their goal was to provide an education for the working adult that was not able to go back to a traditional university due to family or their career.</a:t>
            </a:r>
          </a:p>
          <a:p>
            <a:r>
              <a:rPr lang="en-US" dirty="0"/>
              <a:t>WGU partnered with the State of Indiana in 2010 to become the states online university with the Governor at the time, Mitch Daniels.</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6F18-F9F7-D746-B0DF-0DD17AC29D40}" type="slidenum">
              <a:rPr kumimoji="0" lang="en-US" sz="1200" b="0" i="0" u="none" strike="noStrike" kern="1200" cap="none" spc="0" normalizeH="0" baseline="0" noProof="0" smtClean="0">
                <a:ln>
                  <a:noFill/>
                </a:ln>
                <a:solidFill>
                  <a:srgbClr val="4986A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4986A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360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F7A2-4F6F-438E-A6FE-BFE124BAD178}"/>
              </a:ext>
            </a:extLst>
          </p:cNvPr>
          <p:cNvSpPr>
            <a:spLocks noGrp="1"/>
          </p:cNvSpPr>
          <p:nvPr>
            <p:ph type="title"/>
          </p:nvPr>
        </p:nvSpPr>
        <p:spPr/>
        <p:txBody>
          <a:bodyPr/>
          <a:lstStyle/>
          <a:p>
            <a:r>
              <a:rPr lang="en-US" dirty="0"/>
              <a:t>Western Governors University</a:t>
            </a:r>
          </a:p>
        </p:txBody>
      </p:sp>
      <p:sp>
        <p:nvSpPr>
          <p:cNvPr id="3" name="Content Placeholder 2">
            <a:extLst>
              <a:ext uri="{FF2B5EF4-FFF2-40B4-BE49-F238E27FC236}">
                <a16:creationId xmlns:a16="http://schemas.microsoft.com/office/drawing/2014/main" id="{844C16FC-EBA5-43DD-9B94-5CC2AC25C6B5}"/>
              </a:ext>
            </a:extLst>
          </p:cNvPr>
          <p:cNvSpPr>
            <a:spLocks noGrp="1"/>
          </p:cNvSpPr>
          <p:nvPr>
            <p:ph idx="1"/>
          </p:nvPr>
        </p:nvSpPr>
        <p:spPr>
          <a:xfrm>
            <a:off x="567193" y="1977352"/>
            <a:ext cx="10929175" cy="3951500"/>
          </a:xfrm>
        </p:spPr>
        <p:txBody>
          <a:bodyPr/>
          <a:lstStyle/>
          <a:p>
            <a:r>
              <a:rPr lang="en-US" dirty="0"/>
              <a:t>When the STGEC was implemented in 2013, which required all state funded institutions to accept all general course credits. Due to WGU not being funded by the state of Indiana, they were not required to apply, but WGU chose to abide by the STGEC process in the interest of the students and transfer institutions.</a:t>
            </a:r>
          </a:p>
          <a:p>
            <a:r>
              <a:rPr lang="en-US" dirty="0"/>
              <a:t>WGU does not offer a specific or absolute block transfer of general courses, but we have created articulation pathways for degree completers for each program which WGU offers transfer. </a:t>
            </a:r>
          </a:p>
          <a:p>
            <a:r>
              <a:rPr lang="en-US" dirty="0"/>
              <a:t>WGU Indiana offers information on our Transfer Pathways on our website at: </a:t>
            </a:r>
            <a:r>
              <a:rPr lang="en-US" dirty="0">
                <a:hlinkClick r:id="rId2"/>
              </a:rPr>
              <a:t>https://partners.wgu.edu/Pages/Transfer.aspx?iid=161</a:t>
            </a:r>
            <a:r>
              <a:rPr lang="en-US" dirty="0"/>
              <a:t> </a:t>
            </a:r>
          </a:p>
          <a:p>
            <a:r>
              <a:rPr lang="en-US" dirty="0"/>
              <a:t>If students come to WGU without a degree, their transfer credits will be evaluated on a course by course basis. </a:t>
            </a:r>
          </a:p>
          <a:p>
            <a:r>
              <a:rPr lang="en-US" dirty="0"/>
              <a:t>WGU does offer a reverse articulation process with Ivy Tech. The cost of the reverse articulation process is absorbed by WGU. </a:t>
            </a:r>
          </a:p>
        </p:txBody>
      </p:sp>
      <p:sp>
        <p:nvSpPr>
          <p:cNvPr id="4" name="Slide Number Placeholder 3">
            <a:extLst>
              <a:ext uri="{FF2B5EF4-FFF2-40B4-BE49-F238E27FC236}">
                <a16:creationId xmlns:a16="http://schemas.microsoft.com/office/drawing/2014/main" id="{CB771761-0A82-4F3F-9081-3AF6A438D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676F18-F9F7-D746-B0DF-0DD17AC29D40}" type="slidenum">
              <a:rPr kumimoji="0" lang="en-US" sz="1200" b="0" i="0" u="none" strike="noStrike" kern="1200" cap="none" spc="0" normalizeH="0" baseline="0" noProof="0" smtClean="0">
                <a:ln>
                  <a:noFill/>
                </a:ln>
                <a:solidFill>
                  <a:srgbClr val="4986A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4986A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497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855" y="1026776"/>
            <a:ext cx="8596668" cy="5014586"/>
          </a:xfrm>
        </p:spPr>
        <p:txBody>
          <a:bodyPr>
            <a:normAutofit/>
          </a:bodyPr>
          <a:lstStyle/>
          <a:p>
            <a:pPr>
              <a:spcBef>
                <a:spcPts val="0"/>
              </a:spcBef>
            </a:pPr>
            <a:r>
              <a:rPr lang="en-US" sz="1800" dirty="0" smtClean="0">
                <a:latin typeface="Calibri" panose="020F0502020204030204" pitchFamily="34" charset="0"/>
                <a:ea typeface="Calibri" panose="020F0502020204030204" pitchFamily="34" charset="0"/>
              </a:rPr>
              <a:t>Yes or No:  A </a:t>
            </a:r>
            <a:r>
              <a:rPr lang="en-US" sz="1800" dirty="0">
                <a:latin typeface="Calibri" panose="020F0502020204030204" pitchFamily="34" charset="0"/>
                <a:ea typeface="Calibri" panose="020F0502020204030204" pitchFamily="34" charset="0"/>
              </a:rPr>
              <a:t>student transferred </a:t>
            </a:r>
            <a:r>
              <a:rPr lang="en-US" sz="1800" dirty="0" smtClean="0">
                <a:latin typeface="Calibri" panose="020F0502020204030204" pitchFamily="34" charset="0"/>
                <a:ea typeface="Calibri" panose="020F0502020204030204" pitchFamily="34" charset="0"/>
              </a:rPr>
              <a:t>with </a:t>
            </a:r>
            <a:r>
              <a:rPr lang="en-US" sz="1800" dirty="0">
                <a:latin typeface="Calibri" panose="020F0502020204030204" pitchFamily="34" charset="0"/>
                <a:ea typeface="Calibri" panose="020F0502020204030204" pitchFamily="34" charset="0"/>
              </a:rPr>
              <a:t>the STGEC.  Our institution requires a culture course as part of our 30 credit general education core which was not required of the student at the institution in which they earned the STGEC.  </a:t>
            </a:r>
            <a:r>
              <a:rPr lang="en-US" sz="1800" dirty="0" smtClean="0">
                <a:latin typeface="Calibri" panose="020F0502020204030204" pitchFamily="34" charset="0"/>
                <a:ea typeface="Calibri" panose="020F0502020204030204" pitchFamily="34" charset="0"/>
              </a:rPr>
              <a:t>Students are not required to take a culture course as part of their major (it is only part of the general education core). Can </a:t>
            </a:r>
            <a:r>
              <a:rPr lang="en-US" sz="1800" dirty="0">
                <a:latin typeface="Calibri" panose="020F0502020204030204" pitchFamily="34" charset="0"/>
                <a:ea typeface="Calibri" panose="020F0502020204030204" pitchFamily="34" charset="0"/>
              </a:rPr>
              <a:t>I require my students to take the culture course?  </a:t>
            </a:r>
            <a:br>
              <a:rPr lang="en-US" sz="1800" dirty="0">
                <a:latin typeface="Calibri" panose="020F0502020204030204" pitchFamily="34" charset="0"/>
                <a:ea typeface="Calibri" panose="020F0502020204030204" pitchFamily="34" charset="0"/>
              </a:rPr>
            </a:br>
            <a:r>
              <a:rPr lang="en-US" sz="1800" dirty="0" smtClean="0">
                <a:latin typeface="Calibri" panose="020F0502020204030204" pitchFamily="34" charset="0"/>
                <a:ea typeface="Calibri" panose="020F0502020204030204" pitchFamily="34" charset="0"/>
              </a:rPr>
              <a:t/>
            </a:r>
            <a:br>
              <a:rPr lang="en-US" sz="1800" dirty="0" smtClean="0">
                <a:latin typeface="Calibri" panose="020F0502020204030204" pitchFamily="34" charset="0"/>
                <a:ea typeface="Calibri" panose="020F0502020204030204" pitchFamily="34" charset="0"/>
              </a:rPr>
            </a:br>
            <a:r>
              <a:rPr lang="en-US" sz="1800" dirty="0" smtClean="0">
                <a:latin typeface="Calibri" panose="020F0502020204030204" pitchFamily="34" charset="0"/>
                <a:ea typeface="Calibri" panose="020F0502020204030204" pitchFamily="34" charset="0"/>
              </a:rPr>
              <a:t>Answer: </a:t>
            </a:r>
            <a:r>
              <a:rPr lang="en-US" sz="1800" dirty="0" smtClean="0">
                <a:solidFill>
                  <a:srgbClr val="FF0000"/>
                </a:solidFill>
                <a:latin typeface="Calibri" panose="020F0502020204030204" pitchFamily="34" charset="0"/>
                <a:ea typeface="Calibri" panose="020F0502020204030204" pitchFamily="34" charset="0"/>
              </a:rPr>
              <a:t>No, if the culture course is a general education core requirement only, students who transfer with the STGEC are guaranteed a minimum 30 credits of transfer as a block toward another institution’s general education core.  </a:t>
            </a:r>
            <a:r>
              <a:rPr lang="en-US" sz="1800" dirty="0" smtClean="0">
                <a:solidFill>
                  <a:srgbClr val="FF0000"/>
                </a:solidFill>
                <a:latin typeface="Calibri" panose="020F0502020204030204" pitchFamily="34" charset="0"/>
                <a:ea typeface="Calibri" panose="020F0502020204030204" pitchFamily="34" charset="0"/>
              </a:rPr>
              <a:t/>
            </a:r>
            <a:br>
              <a:rPr lang="en-US" sz="1800" dirty="0" smtClean="0">
                <a:solidFill>
                  <a:srgbClr val="FF0000"/>
                </a:solidFill>
                <a:latin typeface="Calibri" panose="020F0502020204030204" pitchFamily="34" charset="0"/>
                <a:ea typeface="Calibri" panose="020F0502020204030204" pitchFamily="34" charset="0"/>
              </a:rPr>
            </a:br>
            <a:r>
              <a:rPr lang="en-US" sz="1600" dirty="0" smtClean="0">
                <a:solidFill>
                  <a:srgbClr val="FF0000"/>
                </a:solidFill>
                <a:latin typeface="Calibri" panose="020F0502020204030204" pitchFamily="34" charset="0"/>
                <a:ea typeface="Calibri" panose="020F0502020204030204" pitchFamily="34" charset="0"/>
              </a:rPr>
              <a:t>Almost </a:t>
            </a:r>
            <a:r>
              <a:rPr lang="en-US" sz="1600" dirty="0">
                <a:solidFill>
                  <a:srgbClr val="FF0000"/>
                </a:solidFill>
                <a:latin typeface="Calibri" panose="020F0502020204030204" pitchFamily="34" charset="0"/>
                <a:ea typeface="Calibri" panose="020F0502020204030204" pitchFamily="34" charset="0"/>
              </a:rPr>
              <a:t>all public institutions will require additional general education coursework (i.e. different competencies, and more than 30 hours), and some degree programs require that specific coursework be completed for admission to a particular program, or completion of degree objectives. Students must work closely with an academic advisor to ensure that they will meet as many program-specific requirements as possible while completing their general education coursework, and the STGEC. The important thing to remember, a student can transfer the block of credit towards their general education requirements to another institution. </a:t>
            </a:r>
            <a:r>
              <a:rPr lang="en-US" dirty="0">
                <a:latin typeface="Calibri" panose="020F0502020204030204" pitchFamily="34" charset="0"/>
                <a:ea typeface="Calibri" panose="020F0502020204030204" pitchFamily="34" charset="0"/>
              </a:rPr>
              <a:t/>
            </a:r>
            <a:br>
              <a:rPr lang="en-US" dirty="0">
                <a:latin typeface="Calibri" panose="020F0502020204030204" pitchFamily="34" charset="0"/>
                <a:ea typeface="Calibri" panose="020F0502020204030204" pitchFamily="34" charset="0"/>
              </a:rPr>
            </a:br>
            <a:r>
              <a:rPr lang="en-US" dirty="0">
                <a:solidFill>
                  <a:srgbClr val="1F497D"/>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IndianaTransferCouncil.org | Transfer Talk #5| September</a:t>
            </a:r>
            <a:r>
              <a:rPr kumimoji="0" lang="en-US" sz="900" b="0" i="0" u="none" strike="noStrike" kern="1200" cap="none" spc="0" normalizeH="0" noProof="0" dirty="0" smtClean="0">
                <a:ln>
                  <a:noFill/>
                </a:ln>
                <a:solidFill>
                  <a:prstClr val="black">
                    <a:tint val="75000"/>
                  </a:prstClr>
                </a:solidFill>
                <a:effectLst/>
                <a:uLnTx/>
                <a:uFillTx/>
                <a:latin typeface="Trebuchet MS" panose="020B0603020202020204"/>
                <a:ea typeface="+mn-ea"/>
                <a:cs typeface="+mn-cs"/>
              </a:rPr>
              <a:t> 20, 2018</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3" name="TextBox 2"/>
          <p:cNvSpPr txBox="1"/>
          <p:nvPr/>
        </p:nvSpPr>
        <p:spPr>
          <a:xfrm>
            <a:off x="4302935" y="300625"/>
            <a:ext cx="2541914" cy="369332"/>
          </a:xfrm>
          <a:prstGeom prst="rect">
            <a:avLst/>
          </a:prstGeom>
          <a:noFill/>
        </p:spPr>
        <p:txBody>
          <a:bodyPr wrap="none" rtlCol="0">
            <a:spAutoFit/>
          </a:bodyPr>
          <a:lstStyle/>
          <a:p>
            <a:pPr algn="ctr"/>
            <a:r>
              <a:rPr lang="en-US" dirty="0" smtClean="0"/>
              <a:t>Test Your STGEC Trivia </a:t>
            </a:r>
            <a:endParaRPr lang="en-US" dirty="0"/>
          </a:p>
        </p:txBody>
      </p:sp>
    </p:spTree>
    <p:extLst>
      <p:ext uri="{BB962C8B-B14F-4D97-AF65-F5344CB8AC3E}">
        <p14:creationId xmlns:p14="http://schemas.microsoft.com/office/powerpoint/2010/main" val="200963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25" y="1026776"/>
            <a:ext cx="8596668" cy="5014586"/>
          </a:xfrm>
        </p:spPr>
        <p:txBody>
          <a:bodyPr>
            <a:normAutofit/>
          </a:bodyPr>
          <a:lstStyle/>
          <a:p>
            <a:pPr marL="342900" indent="-342900">
              <a:spcBef>
                <a:spcPts val="0"/>
              </a:spcBef>
              <a:buFont typeface="Symbol" panose="05050102010706020507" pitchFamily="18" charset="2"/>
              <a:buChar char=""/>
            </a:pPr>
            <a:r>
              <a:rPr lang="en-US" sz="2200" dirty="0" smtClean="0"/>
              <a:t>True </a:t>
            </a:r>
            <a:r>
              <a:rPr lang="en-US" sz="2200" dirty="0"/>
              <a:t>or False--A student completed an introductory 100 level math course which was used to fulfil the </a:t>
            </a:r>
            <a:r>
              <a:rPr lang="en-US" sz="2200" dirty="0" smtClean="0"/>
              <a:t>Quantitative Reasoning competency of the </a:t>
            </a:r>
            <a:r>
              <a:rPr lang="en-US" sz="2200" dirty="0"/>
              <a:t>STGEC.  Our institution requires a minimum math course of Calculus I.  We are required to grant transfer credit for the math course. </a:t>
            </a:r>
            <a:br>
              <a:rPr lang="en-US" sz="2200" dirty="0"/>
            </a:br>
            <a:r>
              <a:rPr lang="en-US" sz="1800" dirty="0">
                <a:solidFill>
                  <a:srgbClr val="00B050"/>
                </a:solidFill>
                <a:latin typeface="Calibri" panose="020F0502020204030204" pitchFamily="34" charset="0"/>
              </a:rPr>
              <a:t/>
            </a:r>
            <a:br>
              <a:rPr lang="en-US" sz="1800" dirty="0">
                <a:solidFill>
                  <a:srgbClr val="00B050"/>
                </a:solidFill>
                <a:latin typeface="Calibri" panose="020F0502020204030204" pitchFamily="34" charset="0"/>
              </a:rPr>
            </a:br>
            <a:r>
              <a:rPr lang="en-US" sz="1800" dirty="0" smtClean="0">
                <a:solidFill>
                  <a:srgbClr val="00B050"/>
                </a:solidFill>
                <a:latin typeface="Calibri" panose="020F0502020204030204" pitchFamily="34" charset="0"/>
              </a:rPr>
              <a:t>True--</a:t>
            </a:r>
            <a:r>
              <a:rPr lang="en-US" sz="1800" dirty="0" smtClean="0">
                <a:solidFill>
                  <a:srgbClr val="FF0000"/>
                </a:solidFill>
                <a:latin typeface="Calibri" panose="020F0502020204030204" pitchFamily="34" charset="0"/>
              </a:rPr>
              <a:t>T</a:t>
            </a:r>
            <a:r>
              <a:rPr lang="en-US" sz="1800" dirty="0" smtClean="0">
                <a:solidFill>
                  <a:srgbClr val="FF0000"/>
                </a:solidFill>
                <a:latin typeface="Calibri" panose="020F0502020204030204" pitchFamily="34" charset="0"/>
                <a:ea typeface="Calibri" panose="020F0502020204030204" pitchFamily="34" charset="0"/>
              </a:rPr>
              <a:t>he </a:t>
            </a:r>
            <a:r>
              <a:rPr lang="en-US" sz="1800" dirty="0">
                <a:solidFill>
                  <a:srgbClr val="FF0000"/>
                </a:solidFill>
                <a:latin typeface="Calibri" panose="020F0502020204030204" pitchFamily="34" charset="0"/>
                <a:ea typeface="Calibri" panose="020F0502020204030204" pitchFamily="34" charset="0"/>
              </a:rPr>
              <a:t>student </a:t>
            </a:r>
            <a:r>
              <a:rPr lang="en-US" sz="1800" dirty="0" smtClean="0">
                <a:solidFill>
                  <a:srgbClr val="FF0000"/>
                </a:solidFill>
                <a:latin typeface="Calibri" panose="020F0502020204030204" pitchFamily="34" charset="0"/>
                <a:ea typeface="Calibri" panose="020F0502020204030204" pitchFamily="34" charset="0"/>
              </a:rPr>
              <a:t>receives </a:t>
            </a:r>
            <a:r>
              <a:rPr lang="en-US" sz="1800" dirty="0">
                <a:solidFill>
                  <a:srgbClr val="FF0000"/>
                </a:solidFill>
                <a:latin typeface="Calibri" panose="020F0502020204030204" pitchFamily="34" charset="0"/>
                <a:ea typeface="Calibri" panose="020F0502020204030204" pitchFamily="34" charset="0"/>
              </a:rPr>
              <a:t>the transfer credit as part of the STGEC. However, they may be required to take a higher level math course to </a:t>
            </a:r>
            <a:r>
              <a:rPr lang="en-US" sz="1800" dirty="0" smtClean="0">
                <a:solidFill>
                  <a:srgbClr val="FF0000"/>
                </a:solidFill>
                <a:latin typeface="Calibri" panose="020F0502020204030204" pitchFamily="34" charset="0"/>
                <a:ea typeface="Calibri" panose="020F0502020204030204" pitchFamily="34" charset="0"/>
              </a:rPr>
              <a:t>complete their degree. </a:t>
            </a:r>
            <a:r>
              <a:rPr lang="en-US" sz="1800" dirty="0">
                <a:latin typeface="Calibri" panose="020F0502020204030204" pitchFamily="34" charset="0"/>
                <a:ea typeface="Calibri" panose="020F0502020204030204" pitchFamily="34" charset="0"/>
              </a:rPr>
              <a:t/>
            </a:r>
            <a:br>
              <a:rPr lang="en-US" sz="1800" dirty="0">
                <a:latin typeface="Calibri" panose="020F0502020204030204" pitchFamily="34" charset="0"/>
                <a:ea typeface="Calibri" panose="020F0502020204030204" pitchFamily="34" charset="0"/>
              </a:rPr>
            </a:br>
            <a:r>
              <a:rPr lang="en-US" sz="1800" dirty="0">
                <a:solidFill>
                  <a:srgbClr val="00B050"/>
                </a:solidFill>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
            </a:r>
            <a:br>
              <a:rPr lang="en-US" sz="1800" dirty="0">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IndianaTransferCouncil.org | Transfer Talk #5| September</a:t>
            </a:r>
            <a:r>
              <a:rPr kumimoji="0" lang="en-US" sz="900" b="0" i="0" u="none" strike="noStrike" kern="1200" cap="none" spc="0" normalizeH="0" noProof="0" dirty="0" smtClean="0">
                <a:ln>
                  <a:noFill/>
                </a:ln>
                <a:solidFill>
                  <a:prstClr val="black">
                    <a:tint val="75000"/>
                  </a:prstClr>
                </a:solidFill>
                <a:effectLst/>
                <a:uLnTx/>
                <a:uFillTx/>
                <a:latin typeface="Trebuchet MS" panose="020B0603020202020204"/>
                <a:ea typeface="+mn-ea"/>
                <a:cs typeface="+mn-cs"/>
              </a:rPr>
              <a:t> 20, 2018</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3" name="TextBox 2"/>
          <p:cNvSpPr txBox="1"/>
          <p:nvPr/>
        </p:nvSpPr>
        <p:spPr>
          <a:xfrm>
            <a:off x="4121063" y="338203"/>
            <a:ext cx="2541914" cy="369332"/>
          </a:xfrm>
          <a:prstGeom prst="rect">
            <a:avLst/>
          </a:prstGeom>
          <a:noFill/>
        </p:spPr>
        <p:txBody>
          <a:bodyPr wrap="none" rtlCol="0">
            <a:spAutoFit/>
          </a:bodyPr>
          <a:lstStyle/>
          <a:p>
            <a:pPr algn="ctr"/>
            <a:r>
              <a:rPr lang="en-US" dirty="0" smtClean="0"/>
              <a:t>Test Your STGEC Trivia </a:t>
            </a:r>
            <a:endParaRPr lang="en-US" dirty="0"/>
          </a:p>
        </p:txBody>
      </p:sp>
    </p:spTree>
    <p:extLst>
      <p:ext uri="{BB962C8B-B14F-4D97-AF65-F5344CB8AC3E}">
        <p14:creationId xmlns:p14="http://schemas.microsoft.com/office/powerpoint/2010/main" val="110222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14586"/>
          </a:xfrm>
        </p:spPr>
        <p:txBody>
          <a:bodyPr>
            <a:normAutofit/>
          </a:bodyPr>
          <a:lstStyle/>
          <a:p>
            <a:pPr marL="0" marR="0">
              <a:spcBef>
                <a:spcPts val="0"/>
              </a:spcBef>
              <a:spcAft>
                <a:spcPts val="0"/>
              </a:spcAft>
            </a:pPr>
            <a:r>
              <a:rPr lang="en-US" sz="1800" dirty="0" smtClean="0">
                <a:latin typeface="Calibri" panose="020F0502020204030204" pitchFamily="34" charset="0"/>
                <a:ea typeface="Calibri" panose="020F0502020204030204" pitchFamily="34" charset="0"/>
              </a:rPr>
              <a:t>I </a:t>
            </a:r>
            <a:r>
              <a:rPr lang="en-US" sz="1800" dirty="0">
                <a:latin typeface="Calibri" panose="020F0502020204030204" pitchFamily="34" charset="0"/>
                <a:ea typeface="Calibri" panose="020F0502020204030204" pitchFamily="34" charset="0"/>
              </a:rPr>
              <a:t>must accept all STGEC courses as a block of 30 credit hours toward the general education core requirements.  If a course was used to meet the STGEC certificate and the student earned a grade of “D,”  how do I know which courses were used to apply toward the STGEC?  </a:t>
            </a:r>
            <a:br>
              <a:rPr lang="en-US" sz="1800" dirty="0">
                <a:latin typeface="Calibri" panose="020F0502020204030204" pitchFamily="34" charset="0"/>
                <a:ea typeface="Calibri" panose="020F0502020204030204" pitchFamily="34" charset="0"/>
              </a:rPr>
            </a:br>
            <a:r>
              <a:rPr lang="en-US" sz="1800" dirty="0" smtClean="0">
                <a:latin typeface="Calibri" panose="020F0502020204030204" pitchFamily="34" charset="0"/>
                <a:ea typeface="Calibri" panose="020F0502020204030204" pitchFamily="34" charset="0"/>
              </a:rPr>
              <a:t/>
            </a:r>
            <a:br>
              <a:rPr lang="en-US" sz="1800" dirty="0" smtClean="0">
                <a:latin typeface="Calibri" panose="020F0502020204030204" pitchFamily="34" charset="0"/>
                <a:ea typeface="Calibri" panose="020F0502020204030204" pitchFamily="34" charset="0"/>
              </a:rPr>
            </a:br>
            <a:r>
              <a:rPr lang="en-US" sz="1800" dirty="0" smtClean="0">
                <a:latin typeface="Calibri" panose="020F0502020204030204" pitchFamily="34" charset="0"/>
                <a:ea typeface="Calibri" panose="020F0502020204030204" pitchFamily="34" charset="0"/>
              </a:rPr>
              <a:t/>
            </a:r>
            <a:br>
              <a:rPr lang="en-US" sz="1800" dirty="0" smtClean="0">
                <a:latin typeface="Calibri" panose="020F0502020204030204" pitchFamily="34" charset="0"/>
                <a:ea typeface="Calibri" panose="020F0502020204030204" pitchFamily="34" charset="0"/>
              </a:rPr>
            </a:b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a reminder, students can actually </a:t>
            </a:r>
            <a:r>
              <a:rPr lang="en-US" sz="1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receive </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r>
              <a:rPr lang="en-US" sz="1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 </a:t>
            </a:r>
            <a: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a course and still complete the STGEC as long as the cumulative GPA is 2.0. However, if any course within the STGEC is a requirement for a major or other degree objective at the receiving institution and a “D” does not meet the grade requirement for the major, the receiving institution may require the student to repeat the course. </a:t>
            </a:r>
            <a:br>
              <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sz="1800" dirty="0">
              <a:solidFill>
                <a:srgbClr val="FF0000"/>
              </a:solidFill>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IndianaTransferCouncil.org | Transfer Talk #5| September</a:t>
            </a:r>
            <a:r>
              <a:rPr kumimoji="0" lang="en-US" sz="900" b="0" i="0" u="none" strike="noStrike" kern="1200" cap="none" spc="0" normalizeH="0" noProof="0" dirty="0" smtClean="0">
                <a:ln>
                  <a:noFill/>
                </a:ln>
                <a:solidFill>
                  <a:prstClr val="black">
                    <a:tint val="75000"/>
                  </a:prstClr>
                </a:solidFill>
                <a:effectLst/>
                <a:uLnTx/>
                <a:uFillTx/>
                <a:latin typeface="Trebuchet MS" panose="020B0603020202020204"/>
                <a:ea typeface="+mn-ea"/>
                <a:cs typeface="+mn-cs"/>
              </a:rPr>
              <a:t> 20, 2018 </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3" name="TextBox 2"/>
          <p:cNvSpPr txBox="1"/>
          <p:nvPr/>
        </p:nvSpPr>
        <p:spPr>
          <a:xfrm>
            <a:off x="4233797" y="240268"/>
            <a:ext cx="2472985" cy="369332"/>
          </a:xfrm>
          <a:prstGeom prst="rect">
            <a:avLst/>
          </a:prstGeom>
          <a:noFill/>
        </p:spPr>
        <p:txBody>
          <a:bodyPr wrap="none" rtlCol="0">
            <a:spAutoFit/>
          </a:bodyPr>
          <a:lstStyle/>
          <a:p>
            <a:pPr algn="ctr"/>
            <a:r>
              <a:rPr lang="en-US" dirty="0" smtClean="0"/>
              <a:t>Test Your STGEC Trivia</a:t>
            </a:r>
            <a:endParaRPr lang="en-US" dirty="0"/>
          </a:p>
        </p:txBody>
      </p:sp>
    </p:spTree>
    <p:extLst>
      <p:ext uri="{BB962C8B-B14F-4D97-AF65-F5344CB8AC3E}">
        <p14:creationId xmlns:p14="http://schemas.microsoft.com/office/powerpoint/2010/main" val="1042262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4889327"/>
          </a:xfrm>
        </p:spPr>
        <p:txBody>
          <a:bodyPr>
            <a:normAutofit fontScale="90000"/>
          </a:bodyPr>
          <a:lstStyle/>
          <a:p>
            <a:r>
              <a:rPr lang="en-US" dirty="0" smtClean="0">
                <a:solidFill>
                  <a:srgbClr val="717173"/>
                </a:solidFill>
              </a:rPr>
              <a:t>Professional Development </a:t>
            </a:r>
            <a:br>
              <a:rPr lang="en-US" dirty="0" smtClean="0">
                <a:solidFill>
                  <a:srgbClr val="717173"/>
                </a:solidFill>
              </a:rPr>
            </a:br>
            <a:r>
              <a:rPr lang="en-US" dirty="0" smtClean="0">
                <a:solidFill>
                  <a:srgbClr val="717173"/>
                </a:solidFill>
              </a:rPr>
              <a:t>Indiana Transfer Council Subcommittees</a:t>
            </a:r>
            <a:r>
              <a:rPr lang="en-US" dirty="0">
                <a:solidFill>
                  <a:srgbClr val="717173"/>
                </a:solidFill>
              </a:rPr>
              <a:t/>
            </a:r>
            <a:br>
              <a:rPr lang="en-US" dirty="0">
                <a:solidFill>
                  <a:srgbClr val="717173"/>
                </a:solidFill>
              </a:rPr>
            </a:br>
            <a:r>
              <a:rPr lang="en-US" dirty="0" smtClean="0">
                <a:solidFill>
                  <a:srgbClr val="717173"/>
                </a:solidFill>
              </a:rPr>
              <a:t/>
            </a:r>
            <a:br>
              <a:rPr lang="en-US" dirty="0" smtClean="0">
                <a:solidFill>
                  <a:srgbClr val="717173"/>
                </a:solidFill>
              </a:rPr>
            </a:br>
            <a:r>
              <a:rPr lang="en-US" sz="2200" dirty="0" smtClean="0"/>
              <a:t>The </a:t>
            </a:r>
            <a:r>
              <a:rPr lang="en-US" sz="2200" dirty="0"/>
              <a:t>Indiana Transfer Council is working to develop subcommittees to promote the professional development of those working to provide transfer students support and access to the pursuit of their educational goals.  </a:t>
            </a:r>
            <a:r>
              <a:rPr lang="en-US" sz="2200" dirty="0" smtClean="0"/>
              <a:t/>
            </a:r>
            <a:br>
              <a:rPr lang="en-US" sz="2200" dirty="0" smtClean="0"/>
            </a:br>
            <a:r>
              <a:rPr lang="en-US" sz="2200" dirty="0" smtClean="0"/>
              <a:t>Please </a:t>
            </a:r>
            <a:r>
              <a:rPr lang="en-US" sz="2200" dirty="0"/>
              <a:t>feel free to explore the subcommittee options on the </a:t>
            </a:r>
            <a:r>
              <a:rPr lang="en-US" sz="2200" u="sng" dirty="0">
                <a:hlinkClick r:id="rId2"/>
              </a:rPr>
              <a:t>ITC website</a:t>
            </a:r>
            <a:r>
              <a:rPr lang="en-US" sz="2200" dirty="0"/>
              <a:t>.  </a:t>
            </a:r>
            <a:r>
              <a:rPr lang="en-US" sz="2200" dirty="0" smtClean="0"/>
              <a:t/>
            </a:r>
            <a:br>
              <a:rPr lang="en-US" sz="2200" dirty="0" smtClean="0"/>
            </a:br>
            <a:r>
              <a:rPr lang="en-US" sz="2200" dirty="0" smtClean="0"/>
              <a:t>Notify </a:t>
            </a:r>
            <a:r>
              <a:rPr lang="en-US" sz="2200" dirty="0"/>
              <a:t>Chris </a:t>
            </a:r>
            <a:r>
              <a:rPr lang="en-US" sz="2200" dirty="0" err="1"/>
              <a:t>Sherck</a:t>
            </a:r>
            <a:r>
              <a:rPr lang="en-US" sz="2200" dirty="0"/>
              <a:t>, ITC Vice President, if you would like to join a committee or have questions about the committees.  You can reach Chris at </a:t>
            </a:r>
            <a:r>
              <a:rPr lang="en-US" sz="2200" u="sng" dirty="0">
                <a:hlinkClick r:id="rId3"/>
              </a:rPr>
              <a:t>cssherck@bsu.edu</a:t>
            </a:r>
            <a:r>
              <a:rPr lang="en-US" sz="2200" dirty="0"/>
              <a:t>.</a:t>
            </a:r>
            <a:br>
              <a:rPr lang="en-US" sz="2200" dirty="0"/>
            </a:br>
            <a:r>
              <a:rPr lang="en-US" dirty="0"/>
              <a:t> </a:t>
            </a:r>
            <a:br>
              <a:rPr lang="en-US" dirty="0"/>
            </a:br>
            <a:endParaRPr lang="en-US" dirty="0">
              <a:solidFill>
                <a:srgbClr val="717173"/>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2913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17173"/>
                </a:solidFill>
              </a:rPr>
              <a:t>TransferIN</a:t>
            </a:r>
            <a:r>
              <a:rPr lang="en-US" dirty="0" smtClean="0">
                <a:solidFill>
                  <a:srgbClr val="717173"/>
                </a:solidFill>
              </a:rPr>
              <a:t> Brochures </a:t>
            </a:r>
            <a:endParaRPr lang="en-US" dirty="0">
              <a:solidFill>
                <a:srgbClr val="717173"/>
              </a:solidFill>
            </a:endParaRPr>
          </a:p>
        </p:txBody>
      </p:sp>
      <p:sp>
        <p:nvSpPr>
          <p:cNvPr id="3" name="Content Placeholder 2"/>
          <p:cNvSpPr>
            <a:spLocks noGrp="1"/>
          </p:cNvSpPr>
          <p:nvPr>
            <p:ph idx="1"/>
          </p:nvPr>
        </p:nvSpPr>
        <p:spPr>
          <a:xfrm>
            <a:off x="557693" y="1673479"/>
            <a:ext cx="8596668" cy="3880773"/>
          </a:xfrm>
        </p:spPr>
        <p:txBody>
          <a:bodyPr/>
          <a:lstStyle/>
          <a:p>
            <a:r>
              <a:rPr lang="en-US" dirty="0" err="1" smtClean="0"/>
              <a:t>TransferIN</a:t>
            </a:r>
            <a:r>
              <a:rPr lang="en-US" dirty="0" smtClean="0"/>
              <a:t> </a:t>
            </a:r>
            <a:r>
              <a:rPr lang="en-US" dirty="0"/>
              <a:t>brochures and posters </a:t>
            </a:r>
            <a:r>
              <a:rPr lang="en-US" dirty="0" smtClean="0"/>
              <a:t>are ready </a:t>
            </a:r>
            <a:r>
              <a:rPr lang="en-US" dirty="0"/>
              <a:t>to go! </a:t>
            </a:r>
            <a:r>
              <a:rPr lang="en-US" dirty="0" smtClean="0"/>
              <a:t>Please </a:t>
            </a:r>
            <a:r>
              <a:rPr lang="en-US" dirty="0"/>
              <a:t>pass this along to anyone else you know who may want these materials. </a:t>
            </a:r>
          </a:p>
          <a:p>
            <a:pPr marL="0" indent="0">
              <a:buNone/>
            </a:pPr>
            <a:r>
              <a:rPr lang="en-US" u="sng" dirty="0">
                <a:hlinkClick r:id="rId2"/>
              </a:rPr>
              <a:t>https://docs.google.com/forms/d/e/1FAIpQLSfRZHHOpYMbygrNVpYofYj948ds3mgzHfWNtelcKYj7-YrSIw/viewform</a:t>
            </a:r>
            <a:r>
              <a:rPr lang="en-US" dirty="0"/>
              <a:t> </a:t>
            </a:r>
          </a:p>
          <a:p>
            <a:pPr marL="0" indent="0">
              <a:buNone/>
            </a:pPr>
            <a:r>
              <a:rPr lang="en-US" dirty="0"/>
              <a:t> </a:t>
            </a:r>
          </a:p>
          <a:p>
            <a:endParaRPr lang="en-US" dirty="0" smtClean="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38950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6190"/>
            <a:ext cx="9742205" cy="3005271"/>
          </a:xfrm>
        </p:spPr>
        <p:txBody>
          <a:bodyPr>
            <a:normAutofit fontScale="90000"/>
          </a:bodyPr>
          <a:lstStyle/>
          <a:p>
            <a:r>
              <a:rPr lang="en-US" dirty="0" smtClean="0">
                <a:solidFill>
                  <a:srgbClr val="717173"/>
                </a:solidFill>
              </a:rPr>
              <a:t>Thank you for joining </a:t>
            </a:r>
            <a:r>
              <a:rPr lang="en-US" dirty="0" smtClean="0">
                <a:solidFill>
                  <a:srgbClr val="717173"/>
                </a:solidFill>
              </a:rPr>
              <a:t>us</a:t>
            </a:r>
            <a:r>
              <a:rPr lang="en-US" dirty="0">
                <a:solidFill>
                  <a:srgbClr val="717173"/>
                </a:solidFill>
              </a:rPr>
              <a:t> </a:t>
            </a:r>
            <a:r>
              <a:rPr lang="en-US" dirty="0" smtClean="0">
                <a:solidFill>
                  <a:srgbClr val="717173"/>
                </a:solidFill>
              </a:rPr>
              <a:t>and thank you to our presenters!</a:t>
            </a:r>
            <a:r>
              <a:rPr lang="en-US" dirty="0" smtClean="0">
                <a:solidFill>
                  <a:srgbClr val="717173"/>
                </a:solidFill>
              </a:rPr>
              <a:t/>
            </a:r>
            <a:br>
              <a:rPr lang="en-US" dirty="0" smtClean="0">
                <a:solidFill>
                  <a:srgbClr val="717173"/>
                </a:solidFill>
              </a:rPr>
            </a:br>
            <a:r>
              <a:rPr lang="en-US" dirty="0">
                <a:solidFill>
                  <a:srgbClr val="717173"/>
                </a:solidFill>
              </a:rPr>
              <a:t/>
            </a:r>
            <a:br>
              <a:rPr lang="en-US" dirty="0">
                <a:solidFill>
                  <a:srgbClr val="717173"/>
                </a:solidFill>
              </a:rPr>
            </a:br>
            <a:r>
              <a:rPr lang="en-US" sz="2800" dirty="0" smtClean="0">
                <a:solidFill>
                  <a:srgbClr val="717173"/>
                </a:solidFill>
              </a:rPr>
              <a:t>Please email </a:t>
            </a:r>
            <a:r>
              <a:rPr lang="en-US" sz="2800" dirty="0" smtClean="0">
                <a:solidFill>
                  <a:srgbClr val="717173"/>
                </a:solidFill>
                <a:hlinkClick r:id="rId2"/>
              </a:rPr>
              <a:t>info@indianatransfercouncil.org</a:t>
            </a:r>
            <a:r>
              <a:rPr lang="en-US" sz="2800" dirty="0" smtClean="0">
                <a:solidFill>
                  <a:srgbClr val="717173"/>
                </a:solidFill>
              </a:rPr>
              <a:t> with </a:t>
            </a:r>
            <a:br>
              <a:rPr lang="en-US" sz="2800" dirty="0" smtClean="0">
                <a:solidFill>
                  <a:srgbClr val="717173"/>
                </a:solidFill>
              </a:rPr>
            </a:br>
            <a:r>
              <a:rPr lang="en-US" sz="2800" dirty="0" smtClean="0">
                <a:solidFill>
                  <a:srgbClr val="717173"/>
                </a:solidFill>
              </a:rPr>
              <a:t>questions and visit </a:t>
            </a:r>
            <a:r>
              <a:rPr lang="en-US" sz="2800" dirty="0" smtClean="0">
                <a:solidFill>
                  <a:srgbClr val="717173"/>
                </a:solidFill>
                <a:hlinkClick r:id="rId3" action="ppaction://hlinkfile"/>
              </a:rPr>
              <a:t>indianatransfercouncil.org</a:t>
            </a:r>
            <a:r>
              <a:rPr lang="en-US" sz="2800" dirty="0" smtClean="0">
                <a:solidFill>
                  <a:srgbClr val="717173"/>
                </a:solidFill>
              </a:rPr>
              <a:t> for the slides.</a:t>
            </a:r>
            <a:endParaRPr lang="en-US" sz="2800" dirty="0">
              <a:solidFill>
                <a:srgbClr val="717173"/>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2974D-D9AE-4528-9BF3-D0BC699C6337}"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8823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81786"/>
            <a:ext cx="7772400" cy="1470025"/>
          </a:xfrm>
        </p:spPr>
        <p:txBody>
          <a:bodyPr>
            <a:noAutofit/>
          </a:bodyPr>
          <a:lstStyle/>
          <a:p>
            <a:r>
              <a:rPr lang="en-US" sz="4800" b="1" dirty="0">
                <a:solidFill>
                  <a:schemeClr val="bg1"/>
                </a:solidFill>
              </a:rPr>
              <a:t>The Statewide General Education Core (STGEC)</a:t>
            </a:r>
          </a:p>
        </p:txBody>
      </p:sp>
      <p:sp>
        <p:nvSpPr>
          <p:cNvPr id="3" name="Subtitle 2"/>
          <p:cNvSpPr>
            <a:spLocks noGrp="1"/>
          </p:cNvSpPr>
          <p:nvPr>
            <p:ph type="subTitle" idx="1"/>
          </p:nvPr>
        </p:nvSpPr>
        <p:spPr>
          <a:xfrm>
            <a:off x="2395209" y="4147457"/>
            <a:ext cx="7412657" cy="1752600"/>
          </a:xfrm>
        </p:spPr>
        <p:txBody>
          <a:bodyPr>
            <a:normAutofit/>
          </a:bodyPr>
          <a:lstStyle/>
          <a:p>
            <a:r>
              <a:rPr lang="en-US" sz="2000" dirty="0">
                <a:solidFill>
                  <a:srgbClr val="FFFFFF"/>
                </a:solidFill>
              </a:rPr>
              <a:t>Dawn Clark, Assistant Director of Academic Affairs </a:t>
            </a:r>
          </a:p>
          <a:p>
            <a:r>
              <a:rPr lang="en-US" sz="2000" dirty="0">
                <a:solidFill>
                  <a:srgbClr val="FFFFFF"/>
                </a:solidFill>
              </a:rPr>
              <a:t>Indiana Commission for Higher Education </a:t>
            </a:r>
          </a:p>
          <a:p>
            <a:endParaRPr lang="en-US" sz="2000" dirty="0">
              <a:solidFill>
                <a:srgbClr val="FFFFFF"/>
              </a:solidFill>
            </a:endParaRPr>
          </a:p>
          <a:p>
            <a:r>
              <a:rPr lang="en-US" sz="2000" dirty="0">
                <a:solidFill>
                  <a:srgbClr val="FFFFFF"/>
                </a:solidFill>
              </a:rPr>
              <a:t>September 20, 2018</a:t>
            </a:r>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4</a:t>
            </a:fld>
            <a:endParaRPr lang="en-US">
              <a:solidFill>
                <a:prstClr val="black">
                  <a:tint val="75000"/>
                </a:prstClr>
              </a:solidFill>
              <a:latin typeface="Calibri"/>
            </a:endParaRPr>
          </a:p>
        </p:txBody>
      </p:sp>
    </p:spTree>
    <p:extLst>
      <p:ext uri="{BB962C8B-B14F-4D97-AF65-F5344CB8AC3E}">
        <p14:creationId xmlns:p14="http://schemas.microsoft.com/office/powerpoint/2010/main" val="1545063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5</a:t>
            </a:fld>
            <a:endParaRPr lang="en-US">
              <a:solidFill>
                <a:prstClr val="black">
                  <a:tint val="75000"/>
                </a:prstClr>
              </a:solidFill>
              <a:latin typeface="Calibri"/>
            </a:endParaRPr>
          </a:p>
        </p:txBody>
      </p:sp>
      <p:pic>
        <p:nvPicPr>
          <p:cNvPr id="2050" name="Picture 2" descr="https://upload.wikimedia.org/wikipedia/commons/thumb/8/80/Flag_map_of_Indiana.svg/153px-Flag_map_of_Indiana.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1" y="2765448"/>
            <a:ext cx="145732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04658" y="1756374"/>
            <a:ext cx="6577343" cy="4524315"/>
          </a:xfrm>
          <a:prstGeom prst="rect">
            <a:avLst/>
          </a:prstGeom>
        </p:spPr>
        <p:txBody>
          <a:bodyPr wrap="square">
            <a:spAutoFit/>
          </a:bodyPr>
          <a:lstStyle/>
          <a:p>
            <a:pPr marL="285750" indent="-285750" defTabSz="457200">
              <a:buFont typeface="Arial" panose="020B0604020202020204" pitchFamily="34" charset="0"/>
              <a:buChar char="•"/>
            </a:pPr>
            <a:r>
              <a:rPr lang="en-US" sz="2800" dirty="0">
                <a:solidFill>
                  <a:prstClr val="black"/>
                </a:solidFill>
                <a:latin typeface="Calibri"/>
              </a:rPr>
              <a:t>Indiana has gone from being one of the worst states for transfer of credit to being one of the best states</a:t>
            </a:r>
          </a:p>
          <a:p>
            <a:pPr marL="285750" indent="-285750" defTabSz="457200">
              <a:buFont typeface="Arial" panose="020B0604020202020204" pitchFamily="34" charset="0"/>
              <a:buChar char="•"/>
            </a:pPr>
            <a:r>
              <a:rPr lang="en-US" sz="2800" dirty="0">
                <a:solidFill>
                  <a:prstClr val="black"/>
                </a:solidFill>
                <a:latin typeface="Calibri"/>
              </a:rPr>
              <a:t>This has happened through a close and constructive partnership with the institutions and through a variety of academic/faculty panels</a:t>
            </a:r>
          </a:p>
          <a:p>
            <a:pPr marL="285750" indent="-285750" defTabSz="457200">
              <a:buFont typeface="Arial" panose="020B0604020202020204" pitchFamily="34" charset="0"/>
              <a:buChar char="•"/>
            </a:pPr>
            <a:r>
              <a:rPr lang="en-US" sz="2800" dirty="0">
                <a:solidFill>
                  <a:prstClr val="black"/>
                </a:solidFill>
                <a:latin typeface="Calibri"/>
              </a:rPr>
              <a:t>Transfer advances the Commission’s strategic plan</a:t>
            </a:r>
          </a:p>
          <a:p>
            <a:pPr defTabSz="457200"/>
            <a:endParaRPr lang="en-US" dirty="0">
              <a:solidFill>
                <a:prstClr val="black"/>
              </a:solidFill>
              <a:latin typeface="Calibri"/>
            </a:endParaRPr>
          </a:p>
          <a:p>
            <a:pPr defTabSz="457200"/>
            <a:endParaRPr lang="en-US" dirty="0">
              <a:solidFill>
                <a:prstClr val="black"/>
              </a:solidFill>
              <a:latin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7024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Enrolled Act 182 </a:t>
            </a:r>
            <a:endParaRPr lang="en-US" dirty="0"/>
          </a:p>
        </p:txBody>
      </p:sp>
      <p:sp>
        <p:nvSpPr>
          <p:cNvPr id="3" name="Content Placeholder 2"/>
          <p:cNvSpPr>
            <a:spLocks noGrp="1"/>
          </p:cNvSpPr>
          <p:nvPr>
            <p:ph idx="1"/>
          </p:nvPr>
        </p:nvSpPr>
        <p:spPr/>
        <p:txBody>
          <a:bodyPr>
            <a:normAutofit/>
          </a:bodyPr>
          <a:lstStyle/>
          <a:p>
            <a:r>
              <a:rPr lang="en-US" dirty="0" smtClean="0"/>
              <a:t>As a result of legislation passed in the spring of 2012:</a:t>
            </a:r>
          </a:p>
          <a:p>
            <a:pPr lvl="1"/>
            <a:r>
              <a:rPr lang="en-US" dirty="0" smtClean="0"/>
              <a:t>All public institutions are required to determine a set of eligible courses that lead a student to master all of the competencies and learning outcomes in the STGEC. </a:t>
            </a:r>
          </a:p>
          <a:p>
            <a:pPr lvl="1"/>
            <a:r>
              <a:rPr lang="en-US" dirty="0" smtClean="0"/>
              <a:t>Students completing the STGEC on any public campus can transfer the STGEC to any receiving public campus and have it count as equivalent to the general education core at the receiving institution. </a:t>
            </a:r>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6</a:t>
            </a:fld>
            <a:endParaRPr lang="en-US">
              <a:solidFill>
                <a:prstClr val="black">
                  <a:tint val="75000"/>
                </a:prstClr>
              </a:solidFill>
              <a:latin typeface="Calibri"/>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94626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endParaRPr lang="en-US" dirty="0"/>
          </a:p>
        </p:txBody>
      </p:sp>
      <p:sp>
        <p:nvSpPr>
          <p:cNvPr id="3" name="Content Placeholder 2"/>
          <p:cNvSpPr>
            <a:spLocks noGrp="1"/>
          </p:cNvSpPr>
          <p:nvPr>
            <p:ph idx="1"/>
          </p:nvPr>
        </p:nvSpPr>
        <p:spPr/>
        <p:txBody>
          <a:bodyPr>
            <a:normAutofit/>
          </a:bodyPr>
          <a:lstStyle/>
          <a:p>
            <a:r>
              <a:rPr lang="en-US" b="1" dirty="0" smtClean="0"/>
              <a:t>Sec. 5 (a): </a:t>
            </a:r>
            <a:r>
              <a:rPr lang="en-US" dirty="0" smtClean="0"/>
              <a:t>After May, 2013, an </a:t>
            </a:r>
            <a:r>
              <a:rPr lang="en-US" dirty="0"/>
              <a:t>individual who </a:t>
            </a:r>
            <a:r>
              <a:rPr lang="en-US" dirty="0" smtClean="0"/>
              <a:t>has satisfactorily </a:t>
            </a:r>
            <a:r>
              <a:rPr lang="en-US" dirty="0"/>
              <a:t>completed the statewide transfer general </a:t>
            </a:r>
            <a:r>
              <a:rPr lang="en-US" dirty="0" smtClean="0"/>
              <a:t>education core </a:t>
            </a:r>
            <a:r>
              <a:rPr lang="en-US" dirty="0"/>
              <a:t>at a state educational institution, as indicated on </a:t>
            </a:r>
            <a:r>
              <a:rPr lang="en-US" dirty="0" smtClean="0"/>
              <a:t>the individual's </a:t>
            </a:r>
            <a:r>
              <a:rPr lang="en-US" dirty="0"/>
              <a:t>official </a:t>
            </a:r>
            <a:r>
              <a:rPr lang="en-US" dirty="0" smtClean="0"/>
              <a:t>transcript, may not be required to complete additional courses in the statewide general education core at the state educational institution to which the individual transfers, regardless of whether the individual has received an associate degree or the delivery method of the statewide transfer general education core the individual completed.  </a:t>
            </a:r>
            <a:endParaRPr lang="en-US"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7</a:t>
            </a:fld>
            <a:endParaRPr lang="en-US">
              <a:solidFill>
                <a:prstClr val="black">
                  <a:tint val="75000"/>
                </a:prstClr>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3195726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Statewide Transfer General Education Core (STGEC)</a:t>
            </a:r>
            <a:endParaRPr lang="en-US" b="1"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dirty="0"/>
              <a:t>Block Transfer (</a:t>
            </a:r>
            <a:r>
              <a:rPr lang="en-US" u="sng" dirty="0"/>
              <a:t>not</a:t>
            </a:r>
            <a:r>
              <a:rPr lang="en-US" dirty="0"/>
              <a:t> course-to-course)</a:t>
            </a:r>
          </a:p>
          <a:p>
            <a:pPr lvl="1">
              <a:buFont typeface="Arial" pitchFamily="34" charset="0"/>
              <a:buChar char="•"/>
            </a:pPr>
            <a:r>
              <a:rPr lang="en-US" dirty="0"/>
              <a:t>30 credit hours</a:t>
            </a:r>
          </a:p>
          <a:p>
            <a:pPr lvl="1">
              <a:buFont typeface="Arial" pitchFamily="34" charset="0"/>
              <a:buChar char="•"/>
            </a:pPr>
            <a:r>
              <a:rPr lang="en-US" dirty="0"/>
              <a:t>AP, CLEP, and Dual Credit may apply</a:t>
            </a:r>
          </a:p>
          <a:p>
            <a:pPr lvl="1">
              <a:buFont typeface="Arial" pitchFamily="34" charset="0"/>
              <a:buChar char="•"/>
            </a:pPr>
            <a:r>
              <a:rPr lang="en-US" dirty="0"/>
              <a:t>Minimum cumulative GPA of 2.0</a:t>
            </a:r>
          </a:p>
          <a:p>
            <a:pPr lvl="1">
              <a:buFont typeface="Arial" pitchFamily="34" charset="0"/>
              <a:buChar char="•"/>
            </a:pPr>
            <a:r>
              <a:rPr lang="en-US" dirty="0"/>
              <a:t>All state institutions must accept the STGEC equivalent to its own STGEC</a:t>
            </a:r>
          </a:p>
          <a:p>
            <a:pPr lvl="1">
              <a:buFont typeface="Arial" pitchFamily="34" charset="0"/>
              <a:buChar char="•"/>
            </a:pPr>
            <a:r>
              <a:rPr lang="en-US" dirty="0"/>
              <a:t>Courses are based on a set of competencies</a:t>
            </a:r>
          </a:p>
          <a:p>
            <a:endParaRPr lang="en-US" sz="1400" b="1" dirty="0"/>
          </a:p>
          <a:p>
            <a:pPr marL="0" indent="0">
              <a:buNone/>
            </a:pPr>
            <a:endParaRPr lang="en-US" b="1" i="1"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8</a:t>
            </a:fld>
            <a:endParaRPr lang="en-US">
              <a:solidFill>
                <a:prstClr val="black">
                  <a:tint val="75000"/>
                </a:prstClr>
              </a:solidFill>
              <a:latin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130400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Statewide Transfer General Education Core (STGEC)</a:t>
            </a:r>
          </a:p>
        </p:txBody>
      </p:sp>
      <p:sp>
        <p:nvSpPr>
          <p:cNvPr id="3" name="Content Placeholder 2"/>
          <p:cNvSpPr>
            <a:spLocks noGrp="1"/>
          </p:cNvSpPr>
          <p:nvPr>
            <p:ph idx="1"/>
          </p:nvPr>
        </p:nvSpPr>
        <p:spPr/>
        <p:txBody>
          <a:bodyPr/>
          <a:lstStyle/>
          <a:p>
            <a:r>
              <a:rPr lang="en-US" dirty="0"/>
              <a:t>Competencies</a:t>
            </a:r>
          </a:p>
          <a:p>
            <a:pPr lvl="1"/>
            <a:r>
              <a:rPr lang="en-US" dirty="0"/>
              <a:t>Foundational Intellectual Skills </a:t>
            </a:r>
          </a:p>
          <a:p>
            <a:pPr lvl="2"/>
            <a:r>
              <a:rPr lang="en-US" dirty="0"/>
              <a:t>Written Communication</a:t>
            </a:r>
          </a:p>
          <a:p>
            <a:pPr lvl="2"/>
            <a:r>
              <a:rPr lang="en-US" dirty="0"/>
              <a:t>Speaking and Listening</a:t>
            </a:r>
          </a:p>
          <a:p>
            <a:pPr lvl="2"/>
            <a:r>
              <a:rPr lang="en-US" dirty="0"/>
              <a:t>Quantitative Reasoning</a:t>
            </a:r>
          </a:p>
          <a:p>
            <a:pPr lvl="1"/>
            <a:r>
              <a:rPr lang="en-US" dirty="0"/>
              <a:t>Ways of Knowing</a:t>
            </a:r>
          </a:p>
          <a:p>
            <a:pPr lvl="2"/>
            <a:r>
              <a:rPr lang="en-US" dirty="0"/>
              <a:t>Scientific Ways of Knowing</a:t>
            </a:r>
          </a:p>
          <a:p>
            <a:pPr lvl="2"/>
            <a:r>
              <a:rPr lang="en-US" dirty="0"/>
              <a:t>Humanistic and Artistic Ways of Knowing</a:t>
            </a:r>
          </a:p>
          <a:p>
            <a:pPr lvl="2"/>
            <a:r>
              <a:rPr lang="en-US" dirty="0"/>
              <a:t>Social and Behavioral Ways of Knowing</a:t>
            </a:r>
          </a:p>
          <a:p>
            <a:endParaRPr lang="en-US" dirty="0"/>
          </a:p>
        </p:txBody>
      </p:sp>
      <p:sp>
        <p:nvSpPr>
          <p:cNvPr id="4" name="Slide Number Placeholder 3"/>
          <p:cNvSpPr>
            <a:spLocks noGrp="1"/>
          </p:cNvSpPr>
          <p:nvPr>
            <p:ph type="sldNum" sz="quarter" idx="12"/>
          </p:nvPr>
        </p:nvSpPr>
        <p:spPr/>
        <p:txBody>
          <a:bodyPr/>
          <a:lstStyle/>
          <a:p>
            <a:pPr defTabSz="457200"/>
            <a:fld id="{99BE0C37-B7DB-E548-8676-3460185CB011}" type="slidenum">
              <a:rPr lang="en-US">
                <a:solidFill>
                  <a:prstClr val="black">
                    <a:tint val="75000"/>
                  </a:prstClr>
                </a:solidFill>
                <a:latin typeface="Calibri"/>
              </a:rPr>
              <a:pPr defTabSz="457200"/>
              <a:t>9</a:t>
            </a:fld>
            <a:endParaRPr lang="en-US">
              <a:solidFill>
                <a:prstClr val="black">
                  <a:tint val="75000"/>
                </a:prstClr>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3494" y="6006265"/>
            <a:ext cx="1848945" cy="711407"/>
          </a:xfrm>
          <a:prstGeom prst="rect">
            <a:avLst/>
          </a:prstGeom>
        </p:spPr>
      </p:pic>
    </p:spTree>
    <p:extLst>
      <p:ext uri="{BB962C8B-B14F-4D97-AF65-F5344CB8AC3E}">
        <p14:creationId xmlns:p14="http://schemas.microsoft.com/office/powerpoint/2010/main" val="3774327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226292"/>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Custom 6">
      <a:dk1>
        <a:sysClr val="windowText" lastClr="000000"/>
      </a:dk1>
      <a:lt1>
        <a:sysClr val="window" lastClr="FFFFFF"/>
      </a:lt1>
      <a:dk2>
        <a:srgbClr val="2C3C43"/>
      </a:dk2>
      <a:lt2>
        <a:srgbClr val="EBEBEB"/>
      </a:lt2>
      <a:accent1>
        <a:srgbClr val="226292"/>
      </a:accent1>
      <a:accent2>
        <a:srgbClr val="2E83C3"/>
      </a:accent2>
      <a:accent3>
        <a:srgbClr val="42D0A2"/>
      </a:accent3>
      <a:accent4>
        <a:srgbClr val="2E946B"/>
      </a:accent4>
      <a:accent5>
        <a:srgbClr val="42B051"/>
      </a:accent5>
      <a:accent6>
        <a:srgbClr val="96D141"/>
      </a:accent6>
      <a:hlink>
        <a:srgbClr val="7CB5E0"/>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1">
  <a:themeElements>
    <a:clrScheme name="WGU">
      <a:dk1>
        <a:srgbClr val="003057"/>
      </a:dk1>
      <a:lt1>
        <a:srgbClr val="FFFFFF"/>
      </a:lt1>
      <a:dk2>
        <a:srgbClr val="003057"/>
      </a:dk2>
      <a:lt2>
        <a:srgbClr val="E7E6E6"/>
      </a:lt2>
      <a:accent1>
        <a:srgbClr val="4986A0"/>
      </a:accent1>
      <a:accent2>
        <a:srgbClr val="509E2F"/>
      </a:accent2>
      <a:accent3>
        <a:srgbClr val="F6BE00"/>
      </a:accent3>
      <a:accent4>
        <a:srgbClr val="C69214"/>
      </a:accent4>
      <a:accent5>
        <a:srgbClr val="F68D2E"/>
      </a:accent5>
      <a:accent6>
        <a:srgbClr val="862633"/>
      </a:accent6>
      <a:hlink>
        <a:srgbClr val="4986A0"/>
      </a:hlink>
      <a:folHlink>
        <a:srgbClr val="49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GU_Marketing_Final_2" id="{A683ECD6-D8F6-DB44-8B7D-87798DFD0B94}" vid="{B291FC1B-9C0D-714D-91D8-8E8093E0EDE4}"/>
    </a:ext>
  </a:extLst>
</a:theme>
</file>

<file path=ppt/theme/theme7.xml><?xml version="1.0" encoding="utf-8"?>
<a:theme xmlns:a="http://schemas.openxmlformats.org/drawingml/2006/main" name="Body Blue">
  <a:themeElements>
    <a:clrScheme name="WGU">
      <a:dk1>
        <a:srgbClr val="003057"/>
      </a:dk1>
      <a:lt1>
        <a:srgbClr val="FFFFFF"/>
      </a:lt1>
      <a:dk2>
        <a:srgbClr val="003057"/>
      </a:dk2>
      <a:lt2>
        <a:srgbClr val="E7E6E6"/>
      </a:lt2>
      <a:accent1>
        <a:srgbClr val="4986A0"/>
      </a:accent1>
      <a:accent2>
        <a:srgbClr val="509E2F"/>
      </a:accent2>
      <a:accent3>
        <a:srgbClr val="F6BE00"/>
      </a:accent3>
      <a:accent4>
        <a:srgbClr val="C69214"/>
      </a:accent4>
      <a:accent5>
        <a:srgbClr val="F68D2E"/>
      </a:accent5>
      <a:accent6>
        <a:srgbClr val="862633"/>
      </a:accent6>
      <a:hlink>
        <a:srgbClr val="4986A0"/>
      </a:hlink>
      <a:folHlink>
        <a:srgbClr val="49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GU_Marketing_Final_2" id="{A683ECD6-D8F6-DB44-8B7D-87798DFD0B94}" vid="{913DCDB3-3280-D34F-A91D-FE55C6D01C40}"/>
    </a:ext>
  </a:extLst>
</a:theme>
</file>

<file path=ppt/theme/theme8.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128</TotalTime>
  <Words>2583</Words>
  <Application>Microsoft Office PowerPoint</Application>
  <PresentationFormat>Widescreen</PresentationFormat>
  <Paragraphs>318</Paragraphs>
  <Slides>39</Slides>
  <Notes>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39</vt:i4>
      </vt:variant>
    </vt:vector>
  </HeadingPairs>
  <TitlesOfParts>
    <vt:vector size="54" baseType="lpstr">
      <vt:lpstr>Arial</vt:lpstr>
      <vt:lpstr>Calibri</vt:lpstr>
      <vt:lpstr>MS Mincho</vt:lpstr>
      <vt:lpstr>Symbol</vt:lpstr>
      <vt:lpstr>Times New Roman</vt:lpstr>
      <vt:lpstr>Trebuchet MS</vt:lpstr>
      <vt:lpstr>Wingdings</vt:lpstr>
      <vt:lpstr>Wingdings 3</vt:lpstr>
      <vt:lpstr>Facet</vt:lpstr>
      <vt:lpstr>1_Facet</vt:lpstr>
      <vt:lpstr>2_Facet</vt:lpstr>
      <vt:lpstr>Office Theme</vt:lpstr>
      <vt:lpstr>1_Office Theme</vt:lpstr>
      <vt:lpstr>Cover 1</vt:lpstr>
      <vt:lpstr>Body Blue</vt:lpstr>
      <vt:lpstr>PowerPoint Presentation</vt:lpstr>
      <vt:lpstr>Before we begin…</vt:lpstr>
      <vt:lpstr>Agenda for Transfer Talk #5-STGEC</vt:lpstr>
      <vt:lpstr>The Statewide General Education Core (STGEC)</vt:lpstr>
      <vt:lpstr>Background</vt:lpstr>
      <vt:lpstr>Senate Enrolled Act 182 </vt:lpstr>
      <vt:lpstr>Policy </vt:lpstr>
      <vt:lpstr>Statewide Transfer General Education Core (STGEC)</vt:lpstr>
      <vt:lpstr>Statewide Transfer General Education Core (STGEC)</vt:lpstr>
      <vt:lpstr>Statewide Transfer General Education Core (STGEC)</vt:lpstr>
      <vt:lpstr>Statewide Transfer General Education Core (STGEC)</vt:lpstr>
      <vt:lpstr>Program Maintenance</vt:lpstr>
      <vt:lpstr>PowerPoint Presentation</vt:lpstr>
      <vt:lpstr>PowerPoint Presentation</vt:lpstr>
      <vt:lpstr>PowerPoint Presentation</vt:lpstr>
      <vt:lpstr>PowerPoint Presentation</vt:lpstr>
      <vt:lpstr>REACHING HIGHER, DELIVERING VALUE</vt:lpstr>
      <vt:lpstr>STGEC at Ivy Tech</vt:lpstr>
      <vt:lpstr>Transferring out with the STGEC</vt:lpstr>
      <vt:lpstr>Transferring in the STGEC</vt:lpstr>
      <vt:lpstr>Things to consider</vt:lpstr>
      <vt:lpstr>Transcript example</vt:lpstr>
      <vt:lpstr>STGEC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WGU Indiana</vt:lpstr>
      <vt:lpstr>Western Governors University</vt:lpstr>
      <vt:lpstr>Western Governors University</vt:lpstr>
      <vt:lpstr>Yes or No:  A student transferred with the STGEC.  Our institution requires a culture course as part of our 30 credit general education core which was not required of the student at the institution in which they earned the STGEC.  Students are not required to take a culture course as part of their major (it is only part of the general education core). Can I require my students to take the culture course?    Answer: No, if the culture course is a general education core requirement only, students who transfer with the STGEC are guaranteed a minimum 30 credits of transfer as a block toward another institution’s general education core.   Almost all public institutions will require additional general education coursework (i.e. different competencies, and more than 30 hours), and some degree programs require that specific coursework be completed for admission to a particular program, or completion of degree objectives. Students must work closely with an academic advisor to ensure that they will meet as many program-specific requirements as possible while completing their general education coursework, and the STGEC. The important thing to remember, a student can transfer the block of credit towards their general education requirements to another institution.   </vt:lpstr>
      <vt:lpstr>True or False--A student completed an introductory 100 level math course which was used to fulfil the Quantitative Reasoning competency of the STGEC.  Our institution requires a minimum math course of Calculus I.  We are required to grant transfer credit for the math course.   True--The student receives the transfer credit as part of the STGEC. However, they may be required to take a higher level math course to complete their degree.    </vt:lpstr>
      <vt:lpstr>I must accept all STGEC courses as a block of 30 credit hours toward the general education core requirements.  If a course was used to meet the STGEC certificate and the student earned a grade of “D,”  how do I know which courses were used to apply toward the STGEC?     As a reminder, students can actually receive a “D” in a course and still complete the STGEC as long as the cumulative GPA is 2.0. However, if any course within the STGEC is a requirement for a major or other degree objective at the receiving institution and a “D” does not meet the grade requirement for the major, the receiving institution may require the student to repeat the course.  </vt:lpstr>
      <vt:lpstr>Professional Development  Indiana Transfer Council Subcommittees  The Indiana Transfer Council is working to develop subcommittees to promote the professional development of those working to provide transfer students support and access to the pursuit of their educational goals.   Please feel free to explore the subcommittee options on the ITC website.   Notify Chris Sherck, ITC Vice President, if you would like to join a committee or have questions about the committees.  You can reach Chris at cssherck@bsu.edu.   </vt:lpstr>
      <vt:lpstr>TransferIN Brochures </vt:lpstr>
      <vt:lpstr>Thank you for joining us and thank you to our presenters!  Please email info@indianatransfercouncil.org with  questions and visit indianatransfercouncil.org for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Steps to Transfer Success</dc:title>
  <dc:creator>Barbara A Wylie</dc:creator>
  <cp:lastModifiedBy>Landaw, Julie M</cp:lastModifiedBy>
  <cp:revision>23</cp:revision>
  <dcterms:created xsi:type="dcterms:W3CDTF">2018-05-16T15:54:55Z</dcterms:created>
  <dcterms:modified xsi:type="dcterms:W3CDTF">2018-09-19T14:06:39Z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