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5" r:id="rId3"/>
  </p:sldMasterIdLst>
  <p:notesMasterIdLst>
    <p:notesMasterId r:id="rId27"/>
  </p:notesMasterIdLst>
  <p:handoutMasterIdLst>
    <p:handoutMasterId r:id="rId28"/>
  </p:handoutMasterIdLst>
  <p:sldIdLst>
    <p:sldId id="274" r:id="rId4"/>
    <p:sldId id="275" r:id="rId5"/>
    <p:sldId id="27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8" r:id="rId24"/>
    <p:sldId id="280"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9911" autoAdjust="0"/>
  </p:normalViewPr>
  <p:slideViewPr>
    <p:cSldViewPr snapToGrid="0">
      <p:cViewPr varScale="1">
        <p:scale>
          <a:sx n="77" d="100"/>
          <a:sy n="77" d="100"/>
        </p:scale>
        <p:origin x="684" y="90"/>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6/4/2018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6/4/2018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F2B25D-D9A0-43B5-9AA1-3B79F9FC4076}" type="slidenum">
              <a:rPr lang="en-US" smtClean="0"/>
              <a:t>3</a:t>
            </a:fld>
            <a:endParaRPr lang="en-US"/>
          </a:p>
        </p:txBody>
      </p:sp>
    </p:spTree>
    <p:extLst>
      <p:ext uri="{BB962C8B-B14F-4D97-AF65-F5344CB8AC3E}">
        <p14:creationId xmlns:p14="http://schemas.microsoft.com/office/powerpoint/2010/main" val="429171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7</a:t>
            </a:fld>
            <a:endParaRPr lang="en-US" dirty="0"/>
          </a:p>
        </p:txBody>
      </p:sp>
    </p:spTree>
    <p:extLst>
      <p:ext uri="{BB962C8B-B14F-4D97-AF65-F5344CB8AC3E}">
        <p14:creationId xmlns:p14="http://schemas.microsoft.com/office/powerpoint/2010/main" val="3069441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6/4/2018</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6/4/2018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6/4/2018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97EBDF-84CE-4398-A58A-C10389D44F3D}"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556541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DACFDD-8AD8-4241-BBA7-12CD4E03582C}"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59275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3DF2B3-09B1-4C76-AB33-30DF5D39947C}"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866728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B28A28-D23D-41DE-B647-B7B0CD7B32C2}" type="datetime1">
              <a:rPr lang="en-US" smtClean="0">
                <a:solidFill>
                  <a:prstClr val="black">
                    <a:tint val="75000"/>
                  </a:prstClr>
                </a:solidFill>
              </a:rPr>
              <a:t>6/4/2018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741838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881DCF-565D-460F-907C-6C44FD0FE346}" type="datetime1">
              <a:rPr lang="en-US" smtClean="0">
                <a:solidFill>
                  <a:prstClr val="black">
                    <a:tint val="75000"/>
                  </a:prstClr>
                </a:solidFill>
              </a:rPr>
              <a:t>6/4/2018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278521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65FFB1-0F95-43F4-A297-3F244B427EC5}" type="datetime1">
              <a:rPr lang="en-US" smtClean="0">
                <a:solidFill>
                  <a:prstClr val="black">
                    <a:tint val="75000"/>
                  </a:prstClr>
                </a:solidFill>
              </a:rPr>
              <a:t>6/4/2018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861506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F50EC-1BF6-407A-9E64-8A92DF3E514A}" type="datetime1">
              <a:rPr lang="en-US" smtClean="0">
                <a:solidFill>
                  <a:prstClr val="black">
                    <a:tint val="75000"/>
                  </a:prstClr>
                </a:solidFill>
              </a:rPr>
              <a:t>6/4/2018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462076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9411CB-FBB9-4435-AF2D-C2EAF98DCD2C}" type="datetime1">
              <a:rPr lang="en-US" smtClean="0">
                <a:solidFill>
                  <a:prstClr val="black">
                    <a:tint val="75000"/>
                  </a:prstClr>
                </a:solidFill>
              </a:rPr>
              <a:t>6/4/2018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98077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6/4/2018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E7BDF822-69E2-4C01-ACF6-A4F461084ABE}" type="datetime1">
              <a:rPr lang="en-US" smtClean="0">
                <a:solidFill>
                  <a:prstClr val="black">
                    <a:tint val="75000"/>
                  </a:prstClr>
                </a:solidFill>
              </a:rPr>
              <a:t>6/4/2018</a:t>
            </a:fld>
            <a:endParaRPr lang="en-US">
              <a:solidFill>
                <a:prstClr val="black">
                  <a:tint val="75000"/>
                </a:prstClr>
              </a:solidFill>
            </a:endParaRPr>
          </a:p>
        </p:txBody>
      </p:sp>
    </p:spTree>
    <p:extLst>
      <p:ext uri="{BB962C8B-B14F-4D97-AF65-F5344CB8AC3E}">
        <p14:creationId xmlns:p14="http://schemas.microsoft.com/office/powerpoint/2010/main" val="2212545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5CE97-9A99-4D64-9DFF-EB0E0F6723E7}"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208448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5A61E-152E-4D4D-849E-7FFF201454A7}"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604709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3693B-171F-43D8-9FD8-B563BF09F41E}"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771073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09A809-399C-49A7-A663-3DB404F601E2}"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5844833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34B580-9A41-41C8-982D-9BFCB4E9557E}"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0416816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A5CD99-369F-4786-83C6-5921311914DD}"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8743488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7AF394-46AF-4113-AEE4-ED1E1E79B6EA}"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956025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C43159-1709-42E9-9E02-83B39CD362C9}"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405928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516738-94E5-44C3-B986-AF6061915ADD}"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7335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6/4/2018</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DA25C2-9A27-4261-85D8-FDDC390B778E}"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7765971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F962EC-8DF7-4BFF-A136-016C6ADC181B}" type="datetime1">
              <a:rPr lang="en-US" smtClean="0">
                <a:solidFill>
                  <a:prstClr val="black">
                    <a:tint val="75000"/>
                  </a:prstClr>
                </a:solidFill>
              </a:rPr>
              <a:t>6/4/2018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6187728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74EF98-A74A-4962-BB3E-73BC03ABA87C}" type="datetime1">
              <a:rPr lang="en-US" smtClean="0">
                <a:solidFill>
                  <a:prstClr val="black">
                    <a:tint val="75000"/>
                  </a:prstClr>
                </a:solidFill>
              </a:rPr>
              <a:t>6/4/2018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9354734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2541B3-5943-489D-B2FE-BD01B40561E8}" type="datetime1">
              <a:rPr lang="en-US" smtClean="0">
                <a:solidFill>
                  <a:prstClr val="black">
                    <a:tint val="75000"/>
                  </a:prstClr>
                </a:solidFill>
              </a:rPr>
              <a:t>6/4/2018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9646117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BD232-8CCA-4AC0-956F-3E2DD30A5FFE}" type="datetime1">
              <a:rPr lang="en-US" smtClean="0">
                <a:solidFill>
                  <a:prstClr val="black">
                    <a:tint val="75000"/>
                  </a:prstClr>
                </a:solidFill>
              </a:rPr>
              <a:t>6/4/2018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756495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5DEB0C-4B85-4AC6-9896-1D9486F03A15}" type="datetime1">
              <a:rPr lang="en-US" smtClean="0">
                <a:solidFill>
                  <a:prstClr val="black">
                    <a:tint val="75000"/>
                  </a:prstClr>
                </a:solidFill>
              </a:rPr>
              <a:t>6/4/2018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5495799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BD64519B-0A19-4AEE-8840-D3FBAFC85963}" type="datetime1">
              <a:rPr lang="en-US" smtClean="0">
                <a:solidFill>
                  <a:prstClr val="black">
                    <a:tint val="75000"/>
                  </a:prstClr>
                </a:solidFill>
              </a:rPr>
              <a:t>6/4/2018</a:t>
            </a:fld>
            <a:endParaRPr lang="en-US">
              <a:solidFill>
                <a:prstClr val="black">
                  <a:tint val="75000"/>
                </a:prstClr>
              </a:solidFill>
            </a:endParaRPr>
          </a:p>
        </p:txBody>
      </p:sp>
    </p:spTree>
    <p:extLst>
      <p:ext uri="{BB962C8B-B14F-4D97-AF65-F5344CB8AC3E}">
        <p14:creationId xmlns:p14="http://schemas.microsoft.com/office/powerpoint/2010/main" val="23448565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05D09-8B62-4FC1-97B1-C250AC10DF3C}"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1696444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F7A2B0-0957-4587-BB0B-BEA6B7DC7DB9}"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661870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1F1CF-521D-4D3B-A93D-A535AF33AD5C}"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5254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6/4/2018</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F936F-2E1E-4554-941A-BB6FC88397B5}"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41964792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1F57F7-B20B-4016-B0EF-CF75A19D3B73}"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3479293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F183D-71F7-4E0E-B714-4B2841CA69E2}"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9137296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55BA19-F499-436A-944F-E7FA6C5D9C6D}"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09043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6/4/2018</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6/4/2018</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6/4/2018</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6/4/2018</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6/4/2018</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6/4/2018</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5E36DF-2D3B-4674-8559-629B8B2F499A}"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1952658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12857C-6AF9-499F-B8ED-E5CE1F7E410C}" type="datetime1">
              <a:rPr lang="en-US" smtClean="0">
                <a:solidFill>
                  <a:prstClr val="black">
                    <a:tint val="75000"/>
                  </a:prstClr>
                </a:solidFill>
              </a:rPr>
              <a:t>6/4/2018</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solidFill>
                  <a:prstClr val="black">
                    <a:tint val="75000"/>
                  </a:prstClr>
                </a:solidFill>
              </a:rPr>
              <a:t>IndianaTransferCouncil.org | Transfer Talk #1 | March 15, 2018</a:t>
            </a:r>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E2974D-D9AE-4528-9BF3-D0BC699C6337}"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08231446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urdue.edu/bursar/tuition/index.html" TargetMode="External"/><Relationship Id="rId2" Type="http://schemas.openxmlformats.org/officeDocument/2006/relationships/hyperlink" Target="http://www.ivytech.edu/12711.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hyperlink" Target="IndianaTransferCouncil.org" TargetMode="Externa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hyperlink" Target="indianatransfercouncil.org" TargetMode="External"/><Relationship Id="rId2" Type="http://schemas.openxmlformats.org/officeDocument/2006/relationships/hyperlink" Target="mailto:info@indianatransfercouncil.org" TargetMode="Externa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3948" y="821052"/>
            <a:ext cx="5053174" cy="3458933"/>
          </a:xfrm>
          <a:prstGeom prst="rect">
            <a:avLst/>
          </a:prstGeom>
        </p:spPr>
      </p:pic>
      <p:sp>
        <p:nvSpPr>
          <p:cNvPr id="3" name="Subtitle 2"/>
          <p:cNvSpPr>
            <a:spLocks noGrp="1"/>
          </p:cNvSpPr>
          <p:nvPr>
            <p:ph type="subTitle" idx="1"/>
          </p:nvPr>
        </p:nvSpPr>
        <p:spPr>
          <a:xfrm>
            <a:off x="1507067" y="4050834"/>
            <a:ext cx="7766936" cy="1022208"/>
          </a:xfrm>
        </p:spPr>
        <p:txBody>
          <a:bodyPr>
            <a:noAutofit/>
          </a:bodyPr>
          <a:lstStyle/>
          <a:p>
            <a:r>
              <a:rPr lang="en-US" sz="2000" dirty="0" smtClean="0">
                <a:solidFill>
                  <a:srgbClr val="5B5B5D"/>
                </a:solidFill>
              </a:rPr>
              <a:t>Transfer Talk #3</a:t>
            </a:r>
          </a:p>
          <a:p>
            <a:r>
              <a:rPr lang="en-US" dirty="0"/>
              <a:t>Partnership Programming to Ensure a Smooth Transfer Transition</a:t>
            </a:r>
          </a:p>
          <a:p>
            <a:r>
              <a:rPr lang="en-US" sz="2000" dirty="0" smtClean="0">
                <a:solidFill>
                  <a:srgbClr val="5B5B5D"/>
                </a:solidFill>
              </a:rPr>
              <a:t> </a:t>
            </a:r>
          </a:p>
          <a:p>
            <a:endParaRPr lang="en-US" sz="2000" dirty="0" smtClean="0">
              <a:solidFill>
                <a:srgbClr val="5B5B5D"/>
              </a:solidFill>
            </a:endParaRPr>
          </a:p>
          <a:p>
            <a:r>
              <a:rPr lang="en-US" sz="2000" dirty="0" smtClean="0">
                <a:solidFill>
                  <a:srgbClr val="5B5B5D"/>
                </a:solidFill>
              </a:rPr>
              <a:t>May 17, 2018</a:t>
            </a:r>
          </a:p>
          <a:p>
            <a:r>
              <a:rPr lang="en-US" sz="2000" dirty="0" smtClean="0">
                <a:solidFill>
                  <a:srgbClr val="5B5B5D"/>
                </a:solidFill>
              </a:rPr>
              <a:t>1:00 – </a:t>
            </a:r>
            <a:r>
              <a:rPr lang="en-US" sz="2000" dirty="0">
                <a:solidFill>
                  <a:srgbClr val="5B5B5D"/>
                </a:solidFill>
              </a:rPr>
              <a:t>2</a:t>
            </a:r>
            <a:r>
              <a:rPr lang="en-US" sz="2000" dirty="0" smtClean="0">
                <a:solidFill>
                  <a:srgbClr val="5B5B5D"/>
                </a:solidFill>
              </a:rPr>
              <a:t>:00 </a:t>
            </a:r>
            <a:r>
              <a:rPr lang="en-US" sz="2000" dirty="0">
                <a:solidFill>
                  <a:srgbClr val="5B5B5D"/>
                </a:solidFill>
              </a:rPr>
              <a:t>P</a:t>
            </a:r>
            <a:r>
              <a:rPr lang="en-US" sz="2000" dirty="0" smtClean="0">
                <a:solidFill>
                  <a:srgbClr val="5B5B5D"/>
                </a:solidFill>
              </a:rPr>
              <a:t>M</a:t>
            </a:r>
            <a:endParaRPr lang="en-US" sz="2000" dirty="0">
              <a:solidFill>
                <a:srgbClr val="5B5B5D"/>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974D-D9AE-4528-9BF3-D0BC699C6337}"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
        <p:nvSpPr>
          <p:cNvPr id="2" name="TextBox 1"/>
          <p:cNvSpPr txBox="1"/>
          <p:nvPr/>
        </p:nvSpPr>
        <p:spPr>
          <a:xfrm>
            <a:off x="123870" y="6468893"/>
            <a:ext cx="548015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717173"/>
                </a:solidFill>
                <a:effectLst/>
                <a:uLnTx/>
                <a:uFillTx/>
                <a:latin typeface="Trebuchet MS" panose="020B0603020202020204"/>
                <a:ea typeface="+mn-ea"/>
                <a:cs typeface="+mn-cs"/>
              </a:rPr>
              <a:t>Slides will be available on IndianaTransferCouncil.org after the Transfer Talk.</a:t>
            </a:r>
          </a:p>
        </p:txBody>
      </p:sp>
    </p:spTree>
    <p:extLst>
      <p:ext uri="{BB962C8B-B14F-4D97-AF65-F5344CB8AC3E}">
        <p14:creationId xmlns:p14="http://schemas.microsoft.com/office/powerpoint/2010/main" val="3777317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17B68-DDD8-479C-960F-39E68F228A0A}"/>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E736E699-A0AE-4BD4-897B-8B7134636213}"/>
              </a:ext>
            </a:extLst>
          </p:cNvPr>
          <p:cNvSpPr>
            <a:spLocks noGrp="1"/>
          </p:cNvSpPr>
          <p:nvPr>
            <p:ph idx="1"/>
          </p:nvPr>
        </p:nvSpPr>
        <p:spPr/>
        <p:txBody>
          <a:bodyPr/>
          <a:lstStyle/>
          <a:p>
            <a:r>
              <a:rPr lang="en-US" dirty="0"/>
              <a:t>Currently working with Dr. Tillema on group registration dates for cohorts of students to ensure they have the support they need for the successful completion of the transfer process.  </a:t>
            </a:r>
          </a:p>
          <a:p>
            <a:r>
              <a:rPr lang="en-US" dirty="0"/>
              <a:t>Pilot to begin in the Fall 2018</a:t>
            </a:r>
          </a:p>
        </p:txBody>
      </p:sp>
    </p:spTree>
    <p:extLst>
      <p:ext uri="{BB962C8B-B14F-4D97-AF65-F5344CB8AC3E}">
        <p14:creationId xmlns:p14="http://schemas.microsoft.com/office/powerpoint/2010/main" val="382284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9530" y="3869634"/>
            <a:ext cx="8767860" cy="2223595"/>
          </a:xfrm>
        </p:spPr>
        <p:txBody>
          <a:bodyPr>
            <a:normAutofit fontScale="92500" lnSpcReduction="20000"/>
          </a:bodyPr>
          <a:lstStyle/>
          <a:p>
            <a:r>
              <a:rPr lang="en-US" dirty="0" smtClean="0"/>
              <a:t>Ivy Tech Community College and Purdue University partnership</a:t>
            </a:r>
          </a:p>
          <a:p>
            <a:endParaRPr lang="en-US" dirty="0" smtClean="0"/>
          </a:p>
          <a:p>
            <a:r>
              <a:rPr lang="de-DE" dirty="0"/>
              <a:t>Peg Wier</a:t>
            </a:r>
            <a:br>
              <a:rPr lang="de-DE" dirty="0"/>
            </a:br>
            <a:r>
              <a:rPr lang="de-DE" dirty="0"/>
              <a:t> (765) 494-1271</a:t>
            </a:r>
            <a:br>
              <a:rPr lang="de-DE" dirty="0"/>
            </a:br>
            <a:r>
              <a:rPr lang="de-DE" dirty="0"/>
              <a:t> </a:t>
            </a:r>
            <a:r>
              <a:rPr lang="de-DE" dirty="0" smtClean="0"/>
              <a:t>pjmwier@purdue.edu</a:t>
            </a:r>
          </a:p>
          <a:p>
            <a:endParaRPr lang="de-DE" dirty="0"/>
          </a:p>
          <a:p>
            <a:r>
              <a:rPr lang="de-DE" dirty="0" smtClean="0"/>
              <a:t>Purdue.edu/Pathwaytopurdue</a:t>
            </a:r>
            <a:endParaRPr lang="en-US" dirty="0"/>
          </a:p>
        </p:txBody>
      </p:sp>
      <p:pic>
        <p:nvPicPr>
          <p:cNvPr id="1026" name="Picture 2" descr="https://www.purdue.edu/pathwaytopurdue/images/pathway-to-purdue-banner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4700" y="1585654"/>
            <a:ext cx="55626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349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the “Pathway to Purdue Agriculture”?</a:t>
            </a:r>
            <a:endParaRPr lang="en-US" sz="4000" dirty="0"/>
          </a:p>
        </p:txBody>
      </p:sp>
      <p:sp>
        <p:nvSpPr>
          <p:cNvPr id="3" name="Content Placeholder 2"/>
          <p:cNvSpPr>
            <a:spLocks noGrp="1"/>
          </p:cNvSpPr>
          <p:nvPr>
            <p:ph idx="1"/>
          </p:nvPr>
        </p:nvSpPr>
        <p:spPr/>
        <p:txBody>
          <a:bodyPr/>
          <a:lstStyle/>
          <a:p>
            <a:r>
              <a:rPr lang="en-US" dirty="0" smtClean="0"/>
              <a:t>Partnership between Purdue University, College of Agriculture &amp; Ivy Tech Community College – Lafayette</a:t>
            </a:r>
          </a:p>
          <a:p>
            <a:r>
              <a:rPr lang="en-US" dirty="0" smtClean="0"/>
              <a:t>Allows Ivy Tech students to “co-enroll” at Purdue to prepare for an undergraduate degree in the college of Agriculture</a:t>
            </a:r>
          </a:p>
          <a:p>
            <a:r>
              <a:rPr lang="en-US" dirty="0" smtClean="0"/>
              <a:t>Students simultaneously take courses at BOTH institutions </a:t>
            </a:r>
          </a:p>
          <a:p>
            <a:r>
              <a:rPr lang="en-US" dirty="0" smtClean="0"/>
              <a:t>Completion of a Bachelors of Science in agriculture from Purdue University</a:t>
            </a:r>
          </a:p>
          <a:p>
            <a:r>
              <a:rPr lang="en-US" dirty="0" smtClean="0"/>
              <a:t>The goal of the program is to make higher education more accessible to Indiana students</a:t>
            </a:r>
          </a:p>
          <a:p>
            <a:pPr marL="45720" indent="0">
              <a:buNone/>
            </a:pPr>
            <a:endParaRPr lang="en-US" dirty="0" smtClean="0"/>
          </a:p>
          <a:p>
            <a:pPr marL="45720" indent="0">
              <a:buNone/>
            </a:pPr>
            <a:endParaRPr lang="en-US" dirty="0" smtClean="0"/>
          </a:p>
        </p:txBody>
      </p:sp>
    </p:spTree>
    <p:extLst>
      <p:ext uri="{BB962C8B-B14F-4D97-AF65-F5344CB8AC3E}">
        <p14:creationId xmlns:p14="http://schemas.microsoft.com/office/powerpoint/2010/main" val="106107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Co-Enrollment</a:t>
            </a:r>
            <a:endParaRPr lang="en-US" dirty="0"/>
          </a:p>
        </p:txBody>
      </p:sp>
      <p:sp>
        <p:nvSpPr>
          <p:cNvPr id="3" name="Content Placeholder 2"/>
          <p:cNvSpPr>
            <a:spLocks noGrp="1"/>
          </p:cNvSpPr>
          <p:nvPr>
            <p:ph idx="1"/>
          </p:nvPr>
        </p:nvSpPr>
        <p:spPr/>
        <p:txBody>
          <a:bodyPr>
            <a:normAutofit fontScale="92500"/>
          </a:bodyPr>
          <a:lstStyle/>
          <a:p>
            <a:r>
              <a:rPr lang="en-US" dirty="0" smtClean="0"/>
              <a:t>Students will take courses full-time at Ivy Tech while completing at least one course each fall &amp; spring as a non-degree seeking student at Purdue</a:t>
            </a:r>
          </a:p>
          <a:p>
            <a:r>
              <a:rPr lang="en-US" dirty="0" smtClean="0"/>
              <a:t>Becoming a non-degree seeking student at Purdue gains access to Purdue’s libraries, student housing, recreational facilities, computer labs, student organizations, and athletic events (some access may require additional fees)</a:t>
            </a:r>
          </a:p>
          <a:p>
            <a:r>
              <a:rPr lang="en-US" dirty="0" smtClean="0"/>
              <a:t>Co-enrollment also allows Ivy Tech students access to Purdue student housing</a:t>
            </a:r>
          </a:p>
          <a:p>
            <a:r>
              <a:rPr lang="en-US" dirty="0" smtClean="0"/>
              <a:t>Application fee for Purdue non-degree seeking application will be waived</a:t>
            </a:r>
          </a:p>
          <a:p>
            <a:r>
              <a:rPr lang="en-US" dirty="0" smtClean="0"/>
              <a:t>Students meet jointly with the appropriate Ivy Tech and Purdue College of Agriculture academic advisors </a:t>
            </a:r>
            <a:endParaRPr lang="en-US" dirty="0"/>
          </a:p>
        </p:txBody>
      </p:sp>
    </p:spTree>
    <p:extLst>
      <p:ext uri="{BB962C8B-B14F-4D97-AF65-F5344CB8AC3E}">
        <p14:creationId xmlns:p14="http://schemas.microsoft.com/office/powerpoint/2010/main" val="60755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Ivy Tech – Lafayette &amp; Purdue – W. Lafayette</a:t>
            </a:r>
            <a:endParaRPr lang="en-US" sz="4000" dirty="0"/>
          </a:p>
        </p:txBody>
      </p:sp>
      <p:sp>
        <p:nvSpPr>
          <p:cNvPr id="3" name="Content Placeholder 2"/>
          <p:cNvSpPr>
            <a:spLocks noGrp="1"/>
          </p:cNvSpPr>
          <p:nvPr>
            <p:ph idx="1"/>
          </p:nvPr>
        </p:nvSpPr>
        <p:spPr/>
        <p:txBody>
          <a:bodyPr/>
          <a:lstStyle/>
          <a:p>
            <a:r>
              <a:rPr lang="en-US" dirty="0" smtClean="0"/>
              <a:t>The “Pathway to Purdue Agriculture” program is specific to students who:</a:t>
            </a:r>
          </a:p>
          <a:p>
            <a:pPr lvl="1"/>
            <a:r>
              <a:rPr lang="en-US" dirty="0" smtClean="0"/>
              <a:t>Want to study agriculture</a:t>
            </a:r>
          </a:p>
          <a:p>
            <a:pPr lvl="1"/>
            <a:r>
              <a:rPr lang="en-US" dirty="0"/>
              <a:t>W</a:t>
            </a:r>
            <a:r>
              <a:rPr lang="en-US" dirty="0" smtClean="0"/>
              <a:t>ho plan on attending the West Lafayette Purdue campus</a:t>
            </a:r>
          </a:p>
          <a:p>
            <a:pPr lvl="1"/>
            <a:r>
              <a:rPr lang="en-US" dirty="0" smtClean="0"/>
              <a:t>Can attend the Ivy Tech in Lafayette as a Full-time student</a:t>
            </a:r>
          </a:p>
          <a:p>
            <a:r>
              <a:rPr lang="en-US" dirty="0" smtClean="0"/>
              <a:t>The program only admits students for a Fall start</a:t>
            </a:r>
          </a:p>
        </p:txBody>
      </p:sp>
      <p:pic>
        <p:nvPicPr>
          <p:cNvPr id="3074" name="Picture 2" descr="Purdue campus with fount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66644" y="4601298"/>
            <a:ext cx="3017520" cy="2012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65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for the program</a:t>
            </a:r>
            <a:endParaRPr lang="en-US" dirty="0"/>
          </a:p>
        </p:txBody>
      </p:sp>
      <p:sp>
        <p:nvSpPr>
          <p:cNvPr id="3" name="Content Placeholder 2"/>
          <p:cNvSpPr>
            <a:spLocks noGrp="1"/>
          </p:cNvSpPr>
          <p:nvPr>
            <p:ph idx="1"/>
          </p:nvPr>
        </p:nvSpPr>
        <p:spPr>
          <a:xfrm>
            <a:off x="1143000" y="1965960"/>
            <a:ext cx="10686011" cy="4038600"/>
          </a:xfrm>
        </p:spPr>
        <p:txBody>
          <a:bodyPr>
            <a:normAutofit fontScale="70000" lnSpcReduction="20000"/>
          </a:bodyPr>
          <a:lstStyle/>
          <a:p>
            <a:r>
              <a:rPr lang="en-US" dirty="0" smtClean="0"/>
              <a:t>Students must have the following requirements:</a:t>
            </a:r>
          </a:p>
          <a:p>
            <a:pPr lvl="1"/>
            <a:r>
              <a:rPr lang="en-US" dirty="0" smtClean="0"/>
              <a:t>Be an Indiana resident</a:t>
            </a:r>
          </a:p>
          <a:p>
            <a:pPr lvl="1"/>
            <a:r>
              <a:rPr lang="en-US" dirty="0" smtClean="0"/>
              <a:t>Will earn a high school diploma or equivalent certificate prior to enrollment</a:t>
            </a:r>
          </a:p>
          <a:p>
            <a:pPr lvl="2"/>
            <a:r>
              <a:rPr lang="en-US" dirty="0" smtClean="0"/>
              <a:t>Earn a minimum 2.0 high school academic unweighted GPA*</a:t>
            </a:r>
          </a:p>
          <a:p>
            <a:pPr lvl="1"/>
            <a:r>
              <a:rPr lang="en-US" dirty="0" smtClean="0"/>
              <a:t>Student </a:t>
            </a:r>
            <a:r>
              <a:rPr lang="en-US" dirty="0"/>
              <a:t>must meet academic requirements for an associates degree at Ivy </a:t>
            </a:r>
            <a:r>
              <a:rPr lang="en-US" dirty="0" smtClean="0"/>
              <a:t>Tech</a:t>
            </a:r>
          </a:p>
          <a:p>
            <a:pPr lvl="1"/>
            <a:r>
              <a:rPr lang="en-US" dirty="0" smtClean="0"/>
              <a:t>Have fewer than 15 college credit hours (dual credit is not included in this limit)*</a:t>
            </a:r>
          </a:p>
          <a:p>
            <a:pPr lvl="1"/>
            <a:endParaRPr lang="en-US" dirty="0" smtClean="0"/>
          </a:p>
          <a:p>
            <a:r>
              <a:rPr lang="en-US" dirty="0" smtClean="0"/>
              <a:t>These requirements are for enrollment into the program, for requirements for an institution:</a:t>
            </a:r>
            <a:endParaRPr lang="en-US" dirty="0"/>
          </a:p>
          <a:p>
            <a:pPr lvl="1"/>
            <a:r>
              <a:rPr lang="en-US" dirty="0" smtClean="0"/>
              <a:t>Ivy Tech’s admissions requirements can be found, www.ivytech.edu/apply-now</a:t>
            </a:r>
          </a:p>
          <a:p>
            <a:pPr lvl="1"/>
            <a:r>
              <a:rPr lang="en-US" dirty="0" smtClean="0"/>
              <a:t>Purdue University’s admissions requirements can be found, www.admissions.purdue/apply/apply.php</a:t>
            </a:r>
            <a:endParaRPr lang="en-US" dirty="0"/>
          </a:p>
          <a:p>
            <a:pPr lvl="1"/>
            <a:endParaRPr lang="en-US" dirty="0"/>
          </a:p>
          <a:p>
            <a:pPr lvl="1"/>
            <a:endParaRPr lang="en-US" dirty="0" smtClean="0"/>
          </a:p>
          <a:p>
            <a:pPr marL="274320" lvl="1" indent="0">
              <a:buNone/>
            </a:pPr>
            <a:r>
              <a:rPr lang="en-US" dirty="0" smtClean="0"/>
              <a:t>* Visit purdue.edu/</a:t>
            </a:r>
            <a:r>
              <a:rPr lang="en-US" dirty="0" err="1" smtClean="0"/>
              <a:t>pathwaytopurdue</a:t>
            </a:r>
            <a:r>
              <a:rPr lang="en-US" dirty="0" smtClean="0"/>
              <a:t> for more information about eligibility for the program</a:t>
            </a:r>
          </a:p>
          <a:p>
            <a:endParaRPr lang="en-US" dirty="0"/>
          </a:p>
          <a:p>
            <a:endParaRPr lang="en-US" dirty="0"/>
          </a:p>
          <a:p>
            <a:endParaRPr lang="en-US" dirty="0"/>
          </a:p>
        </p:txBody>
      </p:sp>
    </p:spTree>
    <p:extLst>
      <p:ext uri="{BB962C8B-B14F-4D97-AF65-F5344CB8AC3E}">
        <p14:creationId xmlns:p14="http://schemas.microsoft.com/office/powerpoint/2010/main" val="37424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a:xfrm>
            <a:off x="1143000" y="2057400"/>
            <a:ext cx="10494818" cy="4038600"/>
          </a:xfrm>
        </p:spPr>
        <p:txBody>
          <a:bodyPr/>
          <a:lstStyle/>
          <a:p>
            <a:r>
              <a:rPr lang="en-US" dirty="0" smtClean="0"/>
              <a:t>Students in the “Pathway to Purdue” program will pay the appropriate tuition and fees for each institution</a:t>
            </a:r>
          </a:p>
          <a:p>
            <a:r>
              <a:rPr lang="en-US" dirty="0" smtClean="0"/>
              <a:t>For Ivy Tech cost information, visit </a:t>
            </a:r>
            <a:r>
              <a:rPr lang="en-US" dirty="0" smtClean="0">
                <a:hlinkClick r:id="rId2"/>
              </a:rPr>
              <a:t>www.ivytech.edu/12711.html</a:t>
            </a:r>
            <a:endParaRPr lang="en-US" dirty="0" smtClean="0"/>
          </a:p>
          <a:p>
            <a:r>
              <a:rPr lang="en-US" dirty="0" smtClean="0"/>
              <a:t>For Purdue University cost information</a:t>
            </a:r>
            <a:r>
              <a:rPr lang="en-US" dirty="0"/>
              <a:t>, </a:t>
            </a:r>
            <a:r>
              <a:rPr lang="en-US" dirty="0" smtClean="0"/>
              <a:t>visit </a:t>
            </a:r>
            <a:r>
              <a:rPr lang="en-US" dirty="0" smtClean="0">
                <a:hlinkClick r:id="rId3"/>
              </a:rPr>
              <a:t>www.purdue.edu/bursar/tuition/index.html</a:t>
            </a:r>
            <a:endParaRPr lang="en-US" dirty="0" smtClean="0"/>
          </a:p>
          <a:p>
            <a:endParaRPr lang="en-US" dirty="0" smtClean="0"/>
          </a:p>
          <a:p>
            <a:endParaRPr lang="en-US" dirty="0" smtClean="0"/>
          </a:p>
          <a:p>
            <a:pPr marL="45720" indent="0">
              <a:buNone/>
            </a:pPr>
            <a:endParaRPr lang="en-US" dirty="0"/>
          </a:p>
        </p:txBody>
      </p:sp>
    </p:spTree>
    <p:extLst>
      <p:ext uri="{BB962C8B-B14F-4D97-AF65-F5344CB8AC3E}">
        <p14:creationId xmlns:p14="http://schemas.microsoft.com/office/powerpoint/2010/main" val="2610550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Aid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Degree-seeking Ivy Tech students will accept financial aid at Ivy Tech while completing courses</a:t>
            </a:r>
          </a:p>
          <a:p>
            <a:r>
              <a:rPr lang="en-US" dirty="0" smtClean="0"/>
              <a:t>Once transferred to Purdue, students pay Purdue’s tuition rates and receives financial aid from Purdue </a:t>
            </a:r>
          </a:p>
          <a:p>
            <a:r>
              <a:rPr lang="en-US" dirty="0" smtClean="0"/>
              <a:t>The Division of Financial Aid at Purdue communicates with the Financial Aid department at Ivy Tech with:</a:t>
            </a:r>
          </a:p>
          <a:p>
            <a:pPr lvl="1"/>
            <a:r>
              <a:rPr lang="en-US" dirty="0" smtClean="0"/>
              <a:t>Enrollment hours</a:t>
            </a:r>
          </a:p>
          <a:p>
            <a:pPr lvl="1"/>
            <a:r>
              <a:rPr lang="en-US" dirty="0" smtClean="0"/>
              <a:t>Cost of enrollment</a:t>
            </a:r>
          </a:p>
          <a:p>
            <a:pPr lvl="1"/>
            <a:r>
              <a:rPr lang="en-US" dirty="0" smtClean="0"/>
              <a:t>If the student has student housing fees at Purdue</a:t>
            </a:r>
          </a:p>
          <a:p>
            <a:r>
              <a:rPr lang="en-US" dirty="0" smtClean="0"/>
              <a:t>Student aid at Ivy Tech will be increased to reflect financial need at both universities (Student housing fees, additional aid, etc.) </a:t>
            </a:r>
            <a:endParaRPr lang="en-US" dirty="0"/>
          </a:p>
        </p:txBody>
      </p:sp>
    </p:spTree>
    <p:extLst>
      <p:ext uri="{BB962C8B-B14F-4D97-AF65-F5344CB8AC3E}">
        <p14:creationId xmlns:p14="http://schemas.microsoft.com/office/powerpoint/2010/main" val="15679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a:t>
            </a:r>
            <a:endParaRPr lang="en-US" dirty="0"/>
          </a:p>
        </p:txBody>
      </p:sp>
      <p:sp>
        <p:nvSpPr>
          <p:cNvPr id="3" name="Content Placeholder 2"/>
          <p:cNvSpPr>
            <a:spLocks noGrp="1"/>
          </p:cNvSpPr>
          <p:nvPr>
            <p:ph idx="1"/>
          </p:nvPr>
        </p:nvSpPr>
        <p:spPr/>
        <p:txBody>
          <a:bodyPr/>
          <a:lstStyle/>
          <a:p>
            <a:r>
              <a:rPr lang="en-US" dirty="0" smtClean="0"/>
              <a:t>Purdue offers an easy, online enrollment request to enter into the program</a:t>
            </a:r>
          </a:p>
          <a:p>
            <a:pPr lvl="1"/>
            <a:r>
              <a:rPr lang="en-US" dirty="0" smtClean="0"/>
              <a:t>This is not the admissions applications to Ivy Tech AND/OR Purdue</a:t>
            </a:r>
          </a:p>
          <a:p>
            <a:pPr lvl="1"/>
            <a:endParaRPr lang="en-US" dirty="0"/>
          </a:p>
          <a:p>
            <a:r>
              <a:rPr lang="en-US" dirty="0" smtClean="0"/>
              <a:t>The online enrollment request form is accepted ONE period in the year</a:t>
            </a:r>
          </a:p>
          <a:p>
            <a:endParaRPr lang="en-US" dirty="0"/>
          </a:p>
          <a:p>
            <a:pPr marL="45720" indent="0">
              <a:buNone/>
            </a:pPr>
            <a:endParaRPr lang="en-US" dirty="0"/>
          </a:p>
        </p:txBody>
      </p:sp>
    </p:spTree>
    <p:extLst>
      <p:ext uri="{BB962C8B-B14F-4D97-AF65-F5344CB8AC3E}">
        <p14:creationId xmlns:p14="http://schemas.microsoft.com/office/powerpoint/2010/main" val="382355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Programs &amp; other benefits</a:t>
            </a:r>
            <a:endParaRPr lang="en-US" dirty="0"/>
          </a:p>
        </p:txBody>
      </p:sp>
      <p:sp>
        <p:nvSpPr>
          <p:cNvPr id="3" name="Content Placeholder 2"/>
          <p:cNvSpPr>
            <a:spLocks noGrp="1"/>
          </p:cNvSpPr>
          <p:nvPr>
            <p:ph idx="1"/>
          </p:nvPr>
        </p:nvSpPr>
        <p:spPr/>
        <p:txBody>
          <a:bodyPr>
            <a:normAutofit lnSpcReduction="10000"/>
          </a:bodyPr>
          <a:lstStyle/>
          <a:p>
            <a:r>
              <a:rPr lang="en-US" dirty="0" smtClean="0"/>
              <a:t>All students in the “Pathway to Purdue Agriculture” program are registered for the respective “Learning Community”</a:t>
            </a:r>
          </a:p>
          <a:p>
            <a:r>
              <a:rPr lang="en-US" dirty="0" smtClean="0"/>
              <a:t>Students have the opportunity to live on campus and live together at the UR Boiler Apartments (w/ full kitchen)</a:t>
            </a:r>
          </a:p>
          <a:p>
            <a:r>
              <a:rPr lang="en-US" dirty="0" smtClean="0"/>
              <a:t>Housing contracts must be signed with Purdue and the new student</a:t>
            </a:r>
          </a:p>
          <a:p>
            <a:r>
              <a:rPr lang="en-US" dirty="0" smtClean="0"/>
              <a:t>Students also have the opportunity to purchase a meal plan to eat at any of the Purdue Dining &amp; Catering facilities </a:t>
            </a:r>
          </a:p>
          <a:p>
            <a:r>
              <a:rPr lang="en-US" dirty="0" smtClean="0"/>
              <a:t>Students living at Purdue student residences will have access to hall parking as well as free access to Greater Lafayette </a:t>
            </a:r>
            <a:r>
              <a:rPr lang="en-US" dirty="0" err="1" smtClean="0"/>
              <a:t>CityBus</a:t>
            </a:r>
            <a:r>
              <a:rPr lang="en-US" dirty="0" smtClean="0"/>
              <a:t> public transportation system</a:t>
            </a:r>
          </a:p>
          <a:p>
            <a:endParaRPr lang="en-US" dirty="0"/>
          </a:p>
          <a:p>
            <a:pPr marL="45720" indent="0">
              <a:buNone/>
            </a:pPr>
            <a:endParaRPr lang="en-US" dirty="0" smtClean="0"/>
          </a:p>
          <a:p>
            <a:endParaRPr lang="en-US" dirty="0"/>
          </a:p>
        </p:txBody>
      </p:sp>
    </p:spTree>
    <p:extLst>
      <p:ext uri="{BB962C8B-B14F-4D97-AF65-F5344CB8AC3E}">
        <p14:creationId xmlns:p14="http://schemas.microsoft.com/office/powerpoint/2010/main" val="126468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a:t>
            </a:r>
            <a:endParaRPr lang="en-US" dirty="0"/>
          </a:p>
        </p:txBody>
      </p:sp>
      <p:sp>
        <p:nvSpPr>
          <p:cNvPr id="3" name="Content Placeholder 2"/>
          <p:cNvSpPr>
            <a:spLocks noGrp="1"/>
          </p:cNvSpPr>
          <p:nvPr>
            <p:ph idx="1"/>
          </p:nvPr>
        </p:nvSpPr>
        <p:spPr/>
        <p:txBody>
          <a:bodyPr/>
          <a:lstStyle/>
          <a:p>
            <a:r>
              <a:rPr lang="en-US" dirty="0" smtClean="0"/>
              <a:t>Please be sure to mute your phone line.</a:t>
            </a:r>
          </a:p>
          <a:p>
            <a:r>
              <a:rPr lang="en-US" dirty="0" smtClean="0"/>
              <a:t>Use the chat box for questions.</a:t>
            </a:r>
          </a:p>
          <a:p>
            <a:r>
              <a:rPr lang="en-US" dirty="0" smtClean="0"/>
              <a:t>Turn webcam off.</a:t>
            </a:r>
            <a:endParaRPr lang="en-US" dirty="0"/>
          </a:p>
        </p:txBody>
      </p:sp>
      <p:sp>
        <p:nvSpPr>
          <p:cNvPr id="4" name="Footer Placeholder 3"/>
          <p:cNvSpPr>
            <a:spLocks noGrp="1"/>
          </p:cNvSpPr>
          <p:nvPr>
            <p:ph type="ftr" sz="quarter" idx="11"/>
          </p:nvPr>
        </p:nvSpPr>
        <p:spPr/>
        <p:txBody>
          <a:bodyPr/>
          <a:lstStyle/>
          <a:p>
            <a:r>
              <a:rPr lang="en-US" dirty="0" smtClean="0">
                <a:solidFill>
                  <a:prstClr val="black">
                    <a:tint val="75000"/>
                  </a:prstClr>
                </a:solidFill>
              </a:rPr>
              <a:t>IndianaTransferCouncil.org | Transfer Talk #3 | May 17, 2018</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E2974D-D9AE-4528-9BF3-D0BC699C6337}" type="slidenum">
              <a:rPr lang="en-US" smtClean="0">
                <a:solidFill>
                  <a:srgbClr val="5FCBEF"/>
                </a:solidFill>
              </a:rPr>
              <a:pPr/>
              <a:t>2</a:t>
            </a:fld>
            <a:endParaRPr lang="en-US">
              <a:solidFill>
                <a:srgbClr val="5FCBEF"/>
              </a:solidFill>
            </a:endParaRPr>
          </a:p>
        </p:txBody>
      </p:sp>
    </p:spTree>
    <p:extLst>
      <p:ext uri="{BB962C8B-B14F-4D97-AF65-F5344CB8AC3E}">
        <p14:creationId xmlns:p14="http://schemas.microsoft.com/office/powerpoint/2010/main" val="1823082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 to Purdue Agriculture </a:t>
            </a:r>
            <a:endParaRPr lang="en-US" dirty="0"/>
          </a:p>
        </p:txBody>
      </p:sp>
      <p:sp>
        <p:nvSpPr>
          <p:cNvPr id="3" name="Content Placeholder 2"/>
          <p:cNvSpPr>
            <a:spLocks noGrp="1"/>
          </p:cNvSpPr>
          <p:nvPr>
            <p:ph idx="1"/>
          </p:nvPr>
        </p:nvSpPr>
        <p:spPr/>
        <p:txBody>
          <a:bodyPr>
            <a:normAutofit fontScale="92500" lnSpcReduction="10000"/>
          </a:bodyPr>
          <a:lstStyle/>
          <a:p>
            <a:pPr marL="45720" indent="0">
              <a:buNone/>
            </a:pPr>
            <a:r>
              <a:rPr lang="en-US" dirty="0" smtClean="0"/>
              <a:t>This program is affordable, enriching, fulfilling, and easy. Degree-seeking Ivy Tech students pay Ivy Tech tuition for their Ivy Tech classes, and transfer seamlessly to Purdue University to complete their Bachelor of Science.</a:t>
            </a:r>
          </a:p>
          <a:p>
            <a:pPr marL="45720" indent="0">
              <a:buNone/>
            </a:pPr>
            <a:r>
              <a:rPr lang="en-US" dirty="0" smtClean="0"/>
              <a:t>In addition to the seamless transfer, Ivy Tech Students get the chance to interact, collaborate, and live with other students in the learning community. Once ready for their transfer, students will have integrated successfully to the Purdue University campus.</a:t>
            </a:r>
          </a:p>
          <a:p>
            <a:pPr marL="45720" indent="0">
              <a:buNone/>
            </a:pPr>
            <a:endParaRPr lang="de-DE" b="1" dirty="0" smtClean="0"/>
          </a:p>
          <a:p>
            <a:pPr marL="45720" indent="0">
              <a:buNone/>
            </a:pPr>
            <a:r>
              <a:rPr lang="de-DE" b="1" dirty="0" smtClean="0"/>
              <a:t>Peg </a:t>
            </a:r>
            <a:r>
              <a:rPr lang="de-DE" b="1" dirty="0"/>
              <a:t>Wier</a:t>
            </a:r>
            <a:r>
              <a:rPr lang="de-DE" dirty="0"/>
              <a:t/>
            </a:r>
            <a:br>
              <a:rPr lang="de-DE" dirty="0"/>
            </a:br>
            <a:r>
              <a:rPr lang="de-DE" b="1" dirty="0" smtClean="0"/>
              <a:t>(</a:t>
            </a:r>
            <a:r>
              <a:rPr lang="de-DE" b="1" dirty="0"/>
              <a:t>765) 494-1271</a:t>
            </a:r>
            <a:r>
              <a:rPr lang="de-DE" dirty="0"/>
              <a:t/>
            </a:r>
            <a:br>
              <a:rPr lang="de-DE" dirty="0"/>
            </a:br>
            <a:r>
              <a:rPr lang="de-DE" b="1" dirty="0" smtClean="0"/>
              <a:t>pjmwier@purdue.edu</a:t>
            </a:r>
            <a:endParaRPr lang="en-US" dirty="0" smtClean="0"/>
          </a:p>
          <a:p>
            <a:pPr marL="45720" indent="0">
              <a:buNone/>
            </a:pPr>
            <a:endParaRPr lang="en-US" dirty="0"/>
          </a:p>
        </p:txBody>
      </p:sp>
      <p:pic>
        <p:nvPicPr>
          <p:cNvPr id="2052" name="Picture 4" descr="https://www.purdue.edu/pathwaytopurdue/images/pathway-to-purdue-banner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3335" y="4752802"/>
            <a:ext cx="55626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12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17173"/>
                </a:solidFill>
              </a:rPr>
              <a:t>Questions and Discussion</a:t>
            </a:r>
            <a:endParaRPr lang="en-US" dirty="0">
              <a:solidFill>
                <a:srgbClr val="717173"/>
              </a:solidFill>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tint val="75000"/>
                  </a:prstClr>
                </a:solidFill>
                <a:effectLst/>
                <a:uLnTx/>
                <a:uFillTx/>
                <a:latin typeface="Trebuchet MS" panose="020B0603020202020204"/>
                <a:ea typeface="+mn-ea"/>
                <a:cs typeface="+mn-cs"/>
              </a:rPr>
              <a:t>IndianaTransferCouncil.org | Transfer Talk #3| May</a:t>
            </a:r>
            <a:r>
              <a:rPr kumimoji="0" lang="en-US" sz="900" b="0" i="0" u="none" strike="noStrike" kern="1200" cap="none" spc="0" normalizeH="0" noProof="0" dirty="0" smtClean="0">
                <a:ln>
                  <a:noFill/>
                </a:ln>
                <a:solidFill>
                  <a:prstClr val="black">
                    <a:tint val="75000"/>
                  </a:prstClr>
                </a:solidFill>
                <a:effectLst/>
                <a:uLnTx/>
                <a:uFillTx/>
                <a:latin typeface="Trebuchet MS" panose="020B0603020202020204"/>
                <a:ea typeface="+mn-ea"/>
                <a:cs typeface="+mn-cs"/>
              </a:rPr>
              <a:t> 17, 2018</a:t>
            </a: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974D-D9AE-4528-9BF3-D0BC699C6337}"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14267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17173"/>
                </a:solidFill>
              </a:rPr>
              <a:t>Transfer Talk #4</a:t>
            </a:r>
            <a:endParaRPr lang="en-US" dirty="0">
              <a:solidFill>
                <a:srgbClr val="717173"/>
              </a:solidFill>
            </a:endParaRPr>
          </a:p>
        </p:txBody>
      </p:sp>
      <p:sp>
        <p:nvSpPr>
          <p:cNvPr id="3" name="Content Placeholder 2"/>
          <p:cNvSpPr>
            <a:spLocks noGrp="1"/>
          </p:cNvSpPr>
          <p:nvPr>
            <p:ph idx="1"/>
          </p:nvPr>
        </p:nvSpPr>
        <p:spPr>
          <a:xfrm>
            <a:off x="557693" y="1673479"/>
            <a:ext cx="8596668" cy="3880773"/>
          </a:xfrm>
        </p:spPr>
        <p:txBody>
          <a:bodyPr/>
          <a:lstStyle/>
          <a:p>
            <a:r>
              <a:rPr lang="en-US" dirty="0" smtClean="0"/>
              <a:t>Thursday, June 21st, 2018:</a:t>
            </a:r>
            <a:r>
              <a:rPr lang="en-US" dirty="0"/>
              <a:t> </a:t>
            </a:r>
            <a:r>
              <a:rPr lang="en-US" dirty="0" smtClean="0"/>
              <a:t>1:00 – 2:00 PM (Eastern)</a:t>
            </a:r>
          </a:p>
          <a:p>
            <a:pPr marL="0" indent="0">
              <a:buNone/>
            </a:pPr>
            <a:r>
              <a:rPr lang="en-US" dirty="0" smtClean="0"/>
              <a:t>		Register now on </a:t>
            </a:r>
            <a:r>
              <a:rPr lang="en-US" dirty="0" smtClean="0">
                <a:hlinkClick r:id="rId2" action="ppaction://hlinkfile"/>
              </a:rPr>
              <a:t>IndianaTransferCouncil.org</a:t>
            </a:r>
            <a:endParaRPr lang="en-US" dirty="0" smtClean="0"/>
          </a:p>
          <a:p>
            <a:endParaRPr lang="en-US" dirty="0" smtClean="0"/>
          </a:p>
          <a:p>
            <a:pPr marL="0" indent="0">
              <a:buNone/>
            </a:pPr>
            <a:r>
              <a:rPr lang="en-US" dirty="0" smtClean="0"/>
              <a:t>Topic</a:t>
            </a:r>
            <a:r>
              <a:rPr lang="en-US" dirty="0"/>
              <a:t>: </a:t>
            </a:r>
            <a:r>
              <a:rPr lang="en-US" dirty="0" smtClean="0"/>
              <a:t>STGEC  </a:t>
            </a:r>
          </a:p>
          <a:p>
            <a:pPr marL="0" indent="0">
              <a:buNone/>
            </a:pPr>
            <a:r>
              <a:rPr lang="en-US" dirty="0"/>
              <a:t>	</a:t>
            </a:r>
            <a:r>
              <a:rPr lang="en-US" dirty="0" smtClean="0"/>
              <a:t>	Policy, Transcript Notation, Competencies </a:t>
            </a:r>
            <a:endParaRPr lang="en-US" dirty="0"/>
          </a:p>
          <a:p>
            <a:endParaRPr lang="en-US" dirty="0" smtClean="0"/>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tint val="75000"/>
                  </a:prstClr>
                </a:solidFill>
                <a:effectLst/>
                <a:uLnTx/>
                <a:uFillTx/>
                <a:latin typeface="Trebuchet MS" panose="020B0603020202020204"/>
                <a:ea typeface="+mn-ea"/>
                <a:cs typeface="+mn-cs"/>
              </a:rPr>
              <a:t>IndianaTransferCouncil.org | Transfer Talk #3</a:t>
            </a:r>
            <a:r>
              <a:rPr kumimoji="0" lang="en-US" sz="900" b="0" i="0" u="none" strike="noStrike" kern="1200" cap="none" spc="0" normalizeH="0" noProof="0" dirty="0" smtClean="0">
                <a:ln>
                  <a:noFill/>
                </a:ln>
                <a:solidFill>
                  <a:prstClr val="black">
                    <a:tint val="75000"/>
                  </a:prstClr>
                </a:solidFill>
                <a:effectLst/>
                <a:uLnTx/>
                <a:uFillTx/>
                <a:latin typeface="Trebuchet MS" panose="020B0603020202020204"/>
                <a:ea typeface="+mn-ea"/>
                <a:cs typeface="+mn-cs"/>
              </a:rPr>
              <a:t> May 17, 2018 </a:t>
            </a: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974D-D9AE-4528-9BF3-D0BC699C6337}"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238950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46190"/>
            <a:ext cx="9742205" cy="3005271"/>
          </a:xfrm>
        </p:spPr>
        <p:txBody>
          <a:bodyPr>
            <a:normAutofit/>
          </a:bodyPr>
          <a:lstStyle/>
          <a:p>
            <a:r>
              <a:rPr lang="en-US" dirty="0" smtClean="0">
                <a:solidFill>
                  <a:srgbClr val="717173"/>
                </a:solidFill>
              </a:rPr>
              <a:t>Thank you for joining us!</a:t>
            </a:r>
            <a:br>
              <a:rPr lang="en-US" dirty="0" smtClean="0">
                <a:solidFill>
                  <a:srgbClr val="717173"/>
                </a:solidFill>
              </a:rPr>
            </a:br>
            <a:r>
              <a:rPr lang="en-US" dirty="0">
                <a:solidFill>
                  <a:srgbClr val="717173"/>
                </a:solidFill>
              </a:rPr>
              <a:t/>
            </a:r>
            <a:br>
              <a:rPr lang="en-US" dirty="0">
                <a:solidFill>
                  <a:srgbClr val="717173"/>
                </a:solidFill>
              </a:rPr>
            </a:br>
            <a:r>
              <a:rPr lang="en-US" sz="2800" dirty="0" smtClean="0">
                <a:solidFill>
                  <a:srgbClr val="717173"/>
                </a:solidFill>
              </a:rPr>
              <a:t>Please email </a:t>
            </a:r>
            <a:r>
              <a:rPr lang="en-US" sz="2800" dirty="0" smtClean="0">
                <a:solidFill>
                  <a:srgbClr val="717173"/>
                </a:solidFill>
                <a:hlinkClick r:id="rId2"/>
              </a:rPr>
              <a:t>info@indianatransfercouncil.org</a:t>
            </a:r>
            <a:r>
              <a:rPr lang="en-US" sz="2800" dirty="0" smtClean="0">
                <a:solidFill>
                  <a:srgbClr val="717173"/>
                </a:solidFill>
              </a:rPr>
              <a:t> with </a:t>
            </a:r>
            <a:br>
              <a:rPr lang="en-US" sz="2800" dirty="0" smtClean="0">
                <a:solidFill>
                  <a:srgbClr val="717173"/>
                </a:solidFill>
              </a:rPr>
            </a:br>
            <a:r>
              <a:rPr lang="en-US" sz="2800" dirty="0" smtClean="0">
                <a:solidFill>
                  <a:srgbClr val="717173"/>
                </a:solidFill>
              </a:rPr>
              <a:t>questions and visit </a:t>
            </a:r>
            <a:r>
              <a:rPr lang="en-US" sz="2800" dirty="0" smtClean="0">
                <a:solidFill>
                  <a:srgbClr val="717173"/>
                </a:solidFill>
                <a:hlinkClick r:id="rId3" action="ppaction://hlinkfile"/>
              </a:rPr>
              <a:t>indianatransfercouncil.org</a:t>
            </a:r>
            <a:r>
              <a:rPr lang="en-US" sz="2800" dirty="0" smtClean="0">
                <a:solidFill>
                  <a:srgbClr val="717173"/>
                </a:solidFill>
              </a:rPr>
              <a:t> for the slides.</a:t>
            </a:r>
            <a:endParaRPr lang="en-US" sz="2800" dirty="0">
              <a:solidFill>
                <a:srgbClr val="717173"/>
              </a:solidFill>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tint val="75000"/>
                  </a:prstClr>
                </a:solidFill>
                <a:effectLst/>
                <a:uLnTx/>
                <a:uFillTx/>
                <a:latin typeface="Trebuchet MS" panose="020B0603020202020204"/>
                <a:ea typeface="+mn-ea"/>
                <a:cs typeface="+mn-cs"/>
              </a:rPr>
              <a:t>IndianaTransferCouncil.org | Transfer Talk #3 | May</a:t>
            </a:r>
            <a:r>
              <a:rPr kumimoji="0" lang="en-US" sz="900" b="0" i="0" u="none" strike="noStrike" kern="1200" cap="none" spc="0" normalizeH="0" noProof="0" dirty="0" smtClean="0">
                <a:ln>
                  <a:noFill/>
                </a:ln>
                <a:solidFill>
                  <a:prstClr val="black">
                    <a:tint val="75000"/>
                  </a:prstClr>
                </a:solidFill>
                <a:effectLst/>
                <a:uLnTx/>
                <a:uFillTx/>
                <a:latin typeface="Trebuchet MS" panose="020B0603020202020204"/>
                <a:ea typeface="+mn-ea"/>
                <a:cs typeface="+mn-cs"/>
              </a:rPr>
              <a:t> 17, 2018 </a:t>
            </a: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E2974D-D9AE-4528-9BF3-D0BC699C6337}"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88823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5B5B5D"/>
                </a:solidFill>
              </a:rPr>
              <a:t>Agenda for Transfer Talk #3</a:t>
            </a:r>
            <a:endParaRPr lang="en-US" dirty="0">
              <a:solidFill>
                <a:srgbClr val="5B5B5D"/>
              </a:solidFill>
            </a:endParaRPr>
          </a:p>
        </p:txBody>
      </p:sp>
      <p:sp>
        <p:nvSpPr>
          <p:cNvPr id="3" name="Content Placeholder 2"/>
          <p:cNvSpPr>
            <a:spLocks noGrp="1"/>
          </p:cNvSpPr>
          <p:nvPr>
            <p:ph idx="1"/>
          </p:nvPr>
        </p:nvSpPr>
        <p:spPr>
          <a:xfrm>
            <a:off x="677334" y="1677377"/>
            <a:ext cx="9741551" cy="4617008"/>
          </a:xfrm>
        </p:spPr>
        <p:txBody>
          <a:bodyPr>
            <a:normAutofit lnSpcReduction="10000"/>
          </a:bodyPr>
          <a:lstStyle/>
          <a:p>
            <a:r>
              <a:rPr lang="en-US" dirty="0" smtClean="0"/>
              <a:t>1:00 - 1:10 - Welcome</a:t>
            </a:r>
          </a:p>
          <a:p>
            <a:pPr marL="0" indent="0">
              <a:buNone/>
            </a:pPr>
            <a:r>
              <a:rPr lang="en-US" dirty="0" smtClean="0"/>
              <a:t>          </a:t>
            </a:r>
            <a:r>
              <a:rPr lang="en-US" dirty="0"/>
              <a:t>Indiana Transfer Council </a:t>
            </a:r>
            <a:r>
              <a:rPr lang="en-US" dirty="0" smtClean="0"/>
              <a:t>&amp; Transfer Talks </a:t>
            </a:r>
            <a:endParaRPr lang="en-US" dirty="0"/>
          </a:p>
          <a:p>
            <a:pPr marL="0" indent="0">
              <a:buNone/>
            </a:pPr>
            <a:r>
              <a:rPr lang="en-US" dirty="0"/>
              <a:t>          </a:t>
            </a:r>
            <a:r>
              <a:rPr lang="en-US" dirty="0" smtClean="0"/>
              <a:t>Presenter Introductions and Overview </a:t>
            </a:r>
            <a:r>
              <a:rPr lang="en-US" dirty="0"/>
              <a:t>of Talk</a:t>
            </a:r>
          </a:p>
          <a:p>
            <a:pPr marL="0" indent="0">
              <a:buNone/>
            </a:pPr>
            <a:r>
              <a:rPr lang="en-US" dirty="0"/>
              <a:t>          How Can You Adopt These Programs to Facilitate Smooth Transfer?  </a:t>
            </a:r>
            <a:endParaRPr lang="en-US" dirty="0" smtClean="0"/>
          </a:p>
          <a:p>
            <a:pPr marL="0" indent="0">
              <a:buNone/>
            </a:pPr>
            <a:r>
              <a:rPr lang="en-US" dirty="0" smtClean="0"/>
              <a:t>	   		</a:t>
            </a:r>
            <a:r>
              <a:rPr lang="en-US" i="1" dirty="0" smtClean="0"/>
              <a:t>Julie Landaw, Professional Development Director, Indiana Transfer Council</a:t>
            </a:r>
          </a:p>
          <a:p>
            <a:r>
              <a:rPr lang="en-US" dirty="0" smtClean="0"/>
              <a:t>1:10 - 1:30 - 4 Touchpoints to Ensure Smooth Transfer </a:t>
            </a:r>
          </a:p>
          <a:p>
            <a:pPr marL="0" indent="0">
              <a:buNone/>
            </a:pPr>
            <a:r>
              <a:rPr lang="en-US" dirty="0" smtClean="0"/>
              <a:t>		</a:t>
            </a:r>
            <a:r>
              <a:rPr lang="en-US" i="1" dirty="0" smtClean="0"/>
              <a:t>Dr</a:t>
            </a:r>
            <a:r>
              <a:rPr lang="en-US" i="1" dirty="0"/>
              <a:t>. Barbara Wylie, Program Chair Indianapolis Service Area, Statewide Elementary </a:t>
            </a:r>
            <a:r>
              <a:rPr lang="en-US" i="1" dirty="0" smtClean="0"/>
              <a:t>			Education </a:t>
            </a:r>
            <a:r>
              <a:rPr lang="en-US" i="1" dirty="0"/>
              <a:t>Program Chair Indiana, Ivy Tech Community College </a:t>
            </a:r>
          </a:p>
          <a:p>
            <a:r>
              <a:rPr lang="en-US" dirty="0"/>
              <a:t>1:30 - 1:40 </a:t>
            </a:r>
            <a:r>
              <a:rPr lang="en-US" dirty="0" smtClean="0"/>
              <a:t>– Pathway to Purdue </a:t>
            </a:r>
            <a:endParaRPr lang="en-US" dirty="0"/>
          </a:p>
          <a:p>
            <a:pPr marL="0" indent="0">
              <a:buNone/>
            </a:pPr>
            <a:r>
              <a:rPr lang="en-US" dirty="0"/>
              <a:t>	</a:t>
            </a:r>
            <a:r>
              <a:rPr lang="en-US" dirty="0" smtClean="0"/>
              <a:t>	</a:t>
            </a:r>
            <a:r>
              <a:rPr lang="en-US" i="1" dirty="0" smtClean="0"/>
              <a:t>Peg </a:t>
            </a:r>
            <a:r>
              <a:rPr lang="en-US" i="1" dirty="0" err="1" smtClean="0"/>
              <a:t>Wier</a:t>
            </a:r>
            <a:r>
              <a:rPr lang="en-US" i="1" dirty="0" smtClean="0"/>
              <a:t>, Associate Director, Transfer Specialist, Purdue University      </a:t>
            </a:r>
            <a:endParaRPr lang="en-US" i="1" dirty="0"/>
          </a:p>
          <a:p>
            <a:r>
              <a:rPr lang="en-US" dirty="0"/>
              <a:t>1:40 - 1:55 - Questions &amp; Discussion</a:t>
            </a:r>
          </a:p>
          <a:p>
            <a:r>
              <a:rPr lang="en-US" dirty="0"/>
              <a:t>1:55 - 2:00 - Overview &amp; Wrap </a:t>
            </a:r>
            <a:r>
              <a:rPr lang="en-US" dirty="0" smtClean="0"/>
              <a:t>Up, Next </a:t>
            </a:r>
            <a:r>
              <a:rPr lang="en-US" dirty="0"/>
              <a:t>Transfer Talk </a:t>
            </a:r>
          </a:p>
          <a:p>
            <a:endParaRPr lang="en-US" dirty="0"/>
          </a:p>
        </p:txBody>
      </p:sp>
      <p:sp>
        <p:nvSpPr>
          <p:cNvPr id="5" name="Slide Number Placeholder 4"/>
          <p:cNvSpPr>
            <a:spLocks noGrp="1"/>
          </p:cNvSpPr>
          <p:nvPr>
            <p:ph type="sldNum" sz="quarter" idx="12"/>
          </p:nvPr>
        </p:nvSpPr>
        <p:spPr/>
        <p:txBody>
          <a:bodyPr/>
          <a:lstStyle/>
          <a:p>
            <a:fld id="{F1E2974D-D9AE-4528-9BF3-D0BC699C6337}" type="slidenum">
              <a:rPr lang="en-US" smtClean="0">
                <a:solidFill>
                  <a:srgbClr val="5FCBEF"/>
                </a:solidFill>
              </a:rPr>
              <a:pPr/>
              <a:t>3</a:t>
            </a:fld>
            <a:endParaRPr lang="en-US">
              <a:solidFill>
                <a:srgbClr val="5FCBEF"/>
              </a:solidFill>
            </a:endParaRPr>
          </a:p>
        </p:txBody>
      </p:sp>
      <p:sp>
        <p:nvSpPr>
          <p:cNvPr id="4" name="Footer Placeholder 3"/>
          <p:cNvSpPr>
            <a:spLocks noGrp="1"/>
          </p:cNvSpPr>
          <p:nvPr>
            <p:ph type="ftr" sz="quarter" idx="11"/>
          </p:nvPr>
        </p:nvSpPr>
        <p:spPr>
          <a:xfrm>
            <a:off x="677334" y="6335780"/>
            <a:ext cx="6297612" cy="365125"/>
          </a:xfrm>
        </p:spPr>
        <p:txBody>
          <a:bodyPr/>
          <a:lstStyle/>
          <a:p>
            <a:r>
              <a:rPr lang="en-US" dirty="0" smtClean="0">
                <a:solidFill>
                  <a:prstClr val="black">
                    <a:tint val="75000"/>
                  </a:prstClr>
                </a:solidFill>
              </a:rPr>
              <a:t>IndianaTransferCouncil.org | Transfer Talk #3 </a:t>
            </a:r>
          </a:p>
          <a:p>
            <a:endParaRPr lang="en-US" dirty="0" smtClean="0">
              <a:solidFill>
                <a:prstClr val="black">
                  <a:tint val="75000"/>
                </a:prstClr>
              </a:solidFill>
            </a:endParaRPr>
          </a:p>
        </p:txBody>
      </p:sp>
    </p:spTree>
    <p:extLst>
      <p:ext uri="{BB962C8B-B14F-4D97-AF65-F5344CB8AC3E}">
        <p14:creationId xmlns:p14="http://schemas.microsoft.com/office/powerpoint/2010/main" val="1825647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Four Steps to Transfer Success</a:t>
            </a:r>
          </a:p>
        </p:txBody>
      </p:sp>
      <p:sp>
        <p:nvSpPr>
          <p:cNvPr id="3" name="Subtitle 2"/>
          <p:cNvSpPr>
            <a:spLocks noGrp="1"/>
          </p:cNvSpPr>
          <p:nvPr>
            <p:ph type="subTitle" idx="1"/>
          </p:nvPr>
        </p:nvSpPr>
        <p:spPr/>
        <p:txBody>
          <a:bodyPr>
            <a:normAutofit fontScale="92500" lnSpcReduction="10000"/>
          </a:bodyPr>
          <a:lstStyle/>
          <a:p>
            <a:r>
              <a:rPr lang="en-US" dirty="0"/>
              <a:t>Presented by</a:t>
            </a:r>
          </a:p>
          <a:p>
            <a:r>
              <a:rPr lang="en-US" dirty="0"/>
              <a:t>Dr. Barbara A. Wylie</a:t>
            </a:r>
            <a:br>
              <a:rPr lang="en-US" dirty="0"/>
            </a:br>
            <a:r>
              <a:rPr lang="en-US" dirty="0"/>
              <a:t>Statewide Program Chair</a:t>
            </a:r>
            <a:br>
              <a:rPr lang="en-US" dirty="0"/>
            </a:br>
            <a:r>
              <a:rPr lang="en-US" dirty="0"/>
              <a:t>School of Education</a:t>
            </a:r>
            <a:br>
              <a:rPr lang="en-US" dirty="0"/>
            </a:br>
            <a:r>
              <a:rPr lang="en-US" dirty="0"/>
              <a:t>Ivy Tech Community College</a:t>
            </a:r>
          </a:p>
          <a:p>
            <a:endParaRPr lang="en-US"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Identified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3200" dirty="0"/>
              <a:t>This began about 7 years ago after administering a student survey</a:t>
            </a:r>
          </a:p>
          <a:p>
            <a:pPr>
              <a:buFont typeface="Arial" panose="020B0604020202020204" pitchFamily="34" charset="0"/>
              <a:buChar char="•"/>
            </a:pPr>
            <a:r>
              <a:rPr lang="en-US" sz="3200" dirty="0"/>
              <a:t>Students identified areas of improvement for our department (Education/Indianapolis Region)</a:t>
            </a:r>
          </a:p>
          <a:p>
            <a:pPr>
              <a:buFont typeface="Arial" panose="020B0604020202020204" pitchFamily="34" charset="0"/>
              <a:buChar char="•"/>
            </a:pPr>
            <a:r>
              <a:rPr lang="en-US" sz="3200" dirty="0"/>
              <a:t>Area identified:  Transfer support/Emotional support for the transfer process</a:t>
            </a:r>
          </a:p>
          <a:p>
            <a:pPr>
              <a:buFont typeface="Arial" panose="020B0604020202020204" pitchFamily="34" charset="0"/>
              <a:buChar char="•"/>
            </a:pPr>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a:t>
            </a:r>
          </a:p>
        </p:txBody>
      </p:sp>
      <p:sp>
        <p:nvSpPr>
          <p:cNvPr id="3" name="Content Placeholder 2"/>
          <p:cNvSpPr>
            <a:spLocks noGrp="1"/>
          </p:cNvSpPr>
          <p:nvPr>
            <p:ph idx="1"/>
          </p:nvPr>
        </p:nvSpPr>
        <p:spPr/>
        <p:txBody>
          <a:bodyPr>
            <a:normAutofit fontScale="85000" lnSpcReduction="10000"/>
          </a:bodyPr>
          <a:lstStyle/>
          <a:p>
            <a:r>
              <a:rPr lang="en-US" dirty="0"/>
              <a:t>Began with having all gateway course sections (EDUC 101:  Introduction to Education) use 1 course period to take a tour of IUPUI campus and meet with the Education Advisors in the School of Education at IUPUI</a:t>
            </a:r>
          </a:p>
          <a:p>
            <a:pPr marL="109728" indent="0">
              <a:buNone/>
            </a:pPr>
            <a:r>
              <a:rPr lang="en-US" b="1" u="sng" dirty="0"/>
              <a:t>Outcomes</a:t>
            </a:r>
          </a:p>
          <a:p>
            <a:pPr>
              <a:buFont typeface="Arial" panose="020B0604020202020204" pitchFamily="34" charset="0"/>
              <a:buChar char="•"/>
            </a:pPr>
            <a:r>
              <a:rPr lang="en-US" dirty="0"/>
              <a:t>Students began to realize that IUPUI was not THAT big, nor THAT scary and it relieved a lot of fears students had about transfer...</a:t>
            </a:r>
          </a:p>
          <a:p>
            <a:pPr marL="109728" indent="0">
              <a:buNone/>
            </a:pPr>
            <a:endParaRPr lang="en-US" dirty="0"/>
          </a:p>
          <a:p>
            <a:pPr marL="109728" indent="0">
              <a:buNone/>
            </a:pPr>
            <a:r>
              <a:rPr lang="en-US" dirty="0"/>
              <a:t>…however, students felt like it was the school talking about all the good things that IUPUI had to offer and they wanted a connection with previous transfer students….</a:t>
            </a:r>
          </a:p>
          <a:p>
            <a:pPr marL="109728" indent="0">
              <a:buNone/>
            </a:pPr>
            <a:endParaRPr lang="en-US" dirty="0"/>
          </a:p>
          <a:p>
            <a:pPr marL="109728" indent="0">
              <a:buNone/>
            </a:pPr>
            <a:r>
              <a:rPr lang="en-US" dirty="0"/>
              <a:t>                                                                 SO….</a:t>
            </a:r>
          </a:p>
          <a:p>
            <a:pPr marL="109728" indent="0">
              <a:buNone/>
            </a:pPr>
            <a:r>
              <a:rPr lang="en-US" dirty="0"/>
              <a:t>    </a:t>
            </a:r>
          </a:p>
          <a:p>
            <a:endParaRPr lang="en-US" dirty="0"/>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a:t>
            </a:r>
          </a:p>
        </p:txBody>
      </p:sp>
      <p:sp>
        <p:nvSpPr>
          <p:cNvPr id="3" name="Content Placeholder 2"/>
          <p:cNvSpPr>
            <a:spLocks noGrp="1"/>
          </p:cNvSpPr>
          <p:nvPr>
            <p:ph idx="1"/>
          </p:nvPr>
        </p:nvSpPr>
        <p:spPr/>
        <p:txBody>
          <a:bodyPr>
            <a:normAutofit fontScale="92500"/>
          </a:bodyPr>
          <a:lstStyle/>
          <a:p>
            <a:r>
              <a:rPr lang="en-US" dirty="0"/>
              <a:t>I instituted a student panel of students who have successfully transferred and are in each block (one student from each of the four blocks)</a:t>
            </a:r>
          </a:p>
          <a:p>
            <a:r>
              <a:rPr lang="en-US" dirty="0"/>
              <a:t>Sit for an open panel discussion at the beginning of the capstone course</a:t>
            </a:r>
          </a:p>
          <a:p>
            <a:pPr marL="109728" indent="0">
              <a:buNone/>
            </a:pPr>
            <a:r>
              <a:rPr lang="en-US" b="1" u="sng" dirty="0"/>
              <a:t>Outcomes</a:t>
            </a:r>
          </a:p>
          <a:p>
            <a:r>
              <a:rPr lang="en-US" dirty="0"/>
              <a:t>Students get a student’s perspective about the transfer process, work load of the program, costs, pros/cons, </a:t>
            </a:r>
            <a:r>
              <a:rPr lang="en-US" dirty="0" err="1"/>
              <a:t>etc</a:t>
            </a:r>
            <a:r>
              <a:rPr lang="en-US" dirty="0"/>
              <a:t>…</a:t>
            </a:r>
          </a:p>
          <a:p>
            <a:r>
              <a:rPr lang="en-US" dirty="0"/>
              <a:t>Students get to connect with current IUPUI students/former Ivy Tech students showing them that everything will be better than ok!  Contact information is shared so students have an on-campus contact with which to network.  </a:t>
            </a:r>
          </a:p>
          <a:p>
            <a:pPr marL="109728" indent="0">
              <a:buNone/>
            </a:pPr>
            <a:r>
              <a:rPr lang="en-US" dirty="0"/>
              <a:t>                                                           But…..</a:t>
            </a:r>
          </a:p>
        </p:txBody>
      </p:sp>
    </p:spTree>
    <p:extLst>
      <p:ext uri="{BB962C8B-B14F-4D97-AF65-F5344CB8AC3E}">
        <p14:creationId xmlns:p14="http://schemas.microsoft.com/office/powerpoint/2010/main" val="38488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Step 3</a:t>
            </a:r>
          </a:p>
        </p:txBody>
      </p:sp>
      <p:sp>
        <p:nvSpPr>
          <p:cNvPr id="6" name="Text Placeholder 5"/>
          <p:cNvSpPr>
            <a:spLocks noGrp="1"/>
          </p:cNvSpPr>
          <p:nvPr>
            <p:ph sz="half" idx="1"/>
          </p:nvPr>
        </p:nvSpPr>
        <p:spPr>
          <a:xfrm>
            <a:off x="609599" y="2249425"/>
            <a:ext cx="10688515" cy="4341875"/>
          </a:xfrm>
        </p:spPr>
        <p:txBody>
          <a:bodyPr/>
          <a:lstStyle/>
          <a:p>
            <a:r>
              <a:rPr lang="en-US" sz="2600" dirty="0"/>
              <a:t>Students wanted to meet the instructors so they would know that they would be equally approachable, caring, and understanding as they were used to.</a:t>
            </a:r>
          </a:p>
          <a:p>
            <a:r>
              <a:rPr lang="en-US" sz="2600" dirty="0"/>
              <a:t>Invited faculty from IUPUI to come to our classes and chat about their discipline and the program at IUPUI.</a:t>
            </a:r>
          </a:p>
          <a:p>
            <a:pPr marL="109728" indent="0">
              <a:buNone/>
            </a:pPr>
            <a:r>
              <a:rPr lang="en-US" sz="2600" b="1" u="sng" dirty="0"/>
              <a:t>Outcomes</a:t>
            </a:r>
          </a:p>
          <a:p>
            <a:r>
              <a:rPr lang="en-US" sz="2600" dirty="0"/>
              <a:t>This allowed students to put a name with a face and meet future professors.</a:t>
            </a:r>
          </a:p>
          <a:p>
            <a:r>
              <a:rPr lang="en-US" sz="2600" dirty="0"/>
              <a:t>Put students’ minds to rest</a:t>
            </a:r>
            <a:r>
              <a:rPr lang="en-US" sz="2600" b="1" u="sng" dirty="0"/>
              <a:t/>
            </a:r>
            <a:br>
              <a:rPr lang="en-US" sz="2600" b="1" u="sng" dirty="0"/>
            </a:br>
            <a:endParaRPr lang="en-US" sz="2600" b="1" u="sng" dirty="0"/>
          </a:p>
          <a:p>
            <a:pPr marL="109728" indent="0">
              <a:buNone/>
            </a:pPr>
            <a:endParaRPr lang="en-US" dirty="0"/>
          </a:p>
        </p:txBody>
      </p:sp>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Recently</a:t>
            </a:r>
          </a:p>
        </p:txBody>
      </p:sp>
      <p:sp>
        <p:nvSpPr>
          <p:cNvPr id="3" name="Content Placeholder 2"/>
          <p:cNvSpPr>
            <a:spLocks noGrp="1"/>
          </p:cNvSpPr>
          <p:nvPr>
            <p:ph idx="1"/>
          </p:nvPr>
        </p:nvSpPr>
        <p:spPr/>
        <p:txBody>
          <a:bodyPr>
            <a:normAutofit lnSpcReduction="10000"/>
          </a:bodyPr>
          <a:lstStyle/>
          <a:p>
            <a:r>
              <a:rPr lang="en-US" dirty="0"/>
              <a:t>Recreated process for other colleges</a:t>
            </a:r>
          </a:p>
          <a:p>
            <a:r>
              <a:rPr lang="en-US" dirty="0"/>
              <a:t>Created an Education Student Council for the Indianapolis Region</a:t>
            </a:r>
          </a:p>
          <a:p>
            <a:r>
              <a:rPr lang="en-US" dirty="0"/>
              <a:t>10 students participating (self-identifying and volunteer participation)</a:t>
            </a:r>
          </a:p>
          <a:p>
            <a:r>
              <a:rPr lang="en-US" dirty="0"/>
              <a:t>Created out of the desire for student input about policy, practice, implementation</a:t>
            </a:r>
          </a:p>
          <a:p>
            <a:r>
              <a:rPr lang="en-US" dirty="0"/>
              <a:t>Many things came out of the 3 meetings we had this year (each meeting was 2.5 hours long)</a:t>
            </a:r>
          </a:p>
          <a:p>
            <a:r>
              <a:rPr lang="en-US" dirty="0"/>
              <a:t>Most relatable to this project was the idea of a capstone mentor</a:t>
            </a:r>
          </a:p>
          <a:p>
            <a:pPr marL="109728" indent="0">
              <a:buNone/>
            </a:pPr>
            <a:r>
              <a:rPr lang="en-US" b="1" u="sng" dirty="0"/>
              <a:t>Outcomes</a:t>
            </a:r>
          </a:p>
          <a:p>
            <a:r>
              <a:rPr lang="en-US" dirty="0"/>
              <a:t>Beginning pilot of capstone mentors Fall 2018</a:t>
            </a:r>
          </a:p>
          <a:p>
            <a:endParaRPr lang="en-US" dirty="0"/>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Facet">
  <a:themeElements>
    <a:clrScheme name="Custom 4">
      <a:dk1>
        <a:sysClr val="windowText" lastClr="000000"/>
      </a:dk1>
      <a:lt1>
        <a:sysClr val="window" lastClr="FFFFFF"/>
      </a:lt1>
      <a:dk2>
        <a:srgbClr val="2C3C43"/>
      </a:dk2>
      <a:lt2>
        <a:srgbClr val="EBEBEB"/>
      </a:lt2>
      <a:accent1>
        <a:srgbClr val="226292"/>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1_Facet">
  <a:themeElements>
    <a:clrScheme name="Custom 6">
      <a:dk1>
        <a:sysClr val="windowText" lastClr="000000"/>
      </a:dk1>
      <a:lt1>
        <a:sysClr val="window" lastClr="FFFFFF"/>
      </a:lt1>
      <a:dk2>
        <a:srgbClr val="2C3C43"/>
      </a:dk2>
      <a:lt2>
        <a:srgbClr val="EBEBEB"/>
      </a:lt2>
      <a:accent1>
        <a:srgbClr val="226292"/>
      </a:accent1>
      <a:accent2>
        <a:srgbClr val="2E83C3"/>
      </a:accent2>
      <a:accent3>
        <a:srgbClr val="42D0A2"/>
      </a:accent3>
      <a:accent4>
        <a:srgbClr val="2E946B"/>
      </a:accent4>
      <a:accent5>
        <a:srgbClr val="42B051"/>
      </a:accent5>
      <a:accent6>
        <a:srgbClr val="96D141"/>
      </a:accent6>
      <a:hlink>
        <a:srgbClr val="7CB5E0"/>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4.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50</TotalTime>
  <Words>1432</Words>
  <Application>Microsoft Office PowerPoint</Application>
  <PresentationFormat>Widescreen</PresentationFormat>
  <Paragraphs>165</Paragraphs>
  <Slides>23</Slides>
  <Notes>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23</vt:i4>
      </vt:variant>
    </vt:vector>
  </HeadingPairs>
  <TitlesOfParts>
    <vt:vector size="32" baseType="lpstr">
      <vt:lpstr>Arial</vt:lpstr>
      <vt:lpstr>Calibri</vt:lpstr>
      <vt:lpstr>Georgia</vt:lpstr>
      <vt:lpstr>Trebuchet MS</vt:lpstr>
      <vt:lpstr>Wingdings 2</vt:lpstr>
      <vt:lpstr>Wingdings 3</vt:lpstr>
      <vt:lpstr>Training presentation</vt:lpstr>
      <vt:lpstr>Facet</vt:lpstr>
      <vt:lpstr>1_Facet</vt:lpstr>
      <vt:lpstr>PowerPoint Presentation</vt:lpstr>
      <vt:lpstr>Before we begin…</vt:lpstr>
      <vt:lpstr>Agenda for Transfer Talk #3</vt:lpstr>
      <vt:lpstr>Four Steps to Transfer Success</vt:lpstr>
      <vt:lpstr>The Need Identified</vt:lpstr>
      <vt:lpstr>Step 1</vt:lpstr>
      <vt:lpstr>Step 2</vt:lpstr>
      <vt:lpstr>Step 3</vt:lpstr>
      <vt:lpstr>Most Recently</vt:lpstr>
      <vt:lpstr>…Continued</vt:lpstr>
      <vt:lpstr>PowerPoint Presentation</vt:lpstr>
      <vt:lpstr>What is the “Pathway to Purdue Agriculture”?</vt:lpstr>
      <vt:lpstr>Co-Enrollment</vt:lpstr>
      <vt:lpstr>Ivy Tech – Lafayette &amp; Purdue – W. Lafayette</vt:lpstr>
      <vt:lpstr>Eligibility for the program</vt:lpstr>
      <vt:lpstr>Cost</vt:lpstr>
      <vt:lpstr>Financial Aid </vt:lpstr>
      <vt:lpstr>Enrollment</vt:lpstr>
      <vt:lpstr>Housing Programs &amp; other benefits</vt:lpstr>
      <vt:lpstr>Pathway to Purdue Agriculture </vt:lpstr>
      <vt:lpstr>Questions and Discussion</vt:lpstr>
      <vt:lpstr>Transfer Talk #4</vt:lpstr>
      <vt:lpstr>Thank you for joining us!  Please email info@indianatransfercouncil.org with  questions and visit indianatransfercouncil.org for the slides.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Steps to Transfer Success</dc:title>
  <dc:creator>Barbara A Wylie</dc:creator>
  <cp:lastModifiedBy>Landaw, Julie M</cp:lastModifiedBy>
  <cp:revision>9</cp:revision>
  <dcterms:created xsi:type="dcterms:W3CDTF">2018-05-16T15:54:55Z</dcterms:created>
  <dcterms:modified xsi:type="dcterms:W3CDTF">2018-06-04T13:19:45Z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