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22" r:id="rId4"/>
    <p:sldMasterId id="2147483733" r:id="rId5"/>
  </p:sldMasterIdLst>
  <p:notesMasterIdLst>
    <p:notesMasterId r:id="rId39"/>
  </p:notesMasterIdLst>
  <p:sldIdLst>
    <p:sldId id="257" r:id="rId6"/>
    <p:sldId id="318" r:id="rId7"/>
    <p:sldId id="258" r:id="rId8"/>
    <p:sldId id="259" r:id="rId9"/>
    <p:sldId id="265" r:id="rId10"/>
    <p:sldId id="298" r:id="rId11"/>
    <p:sldId id="299" r:id="rId12"/>
    <p:sldId id="302" r:id="rId13"/>
    <p:sldId id="303" r:id="rId14"/>
    <p:sldId id="304" r:id="rId15"/>
    <p:sldId id="320" r:id="rId16"/>
    <p:sldId id="321" r:id="rId17"/>
    <p:sldId id="284" r:id="rId18"/>
    <p:sldId id="312" r:id="rId19"/>
    <p:sldId id="301" r:id="rId20"/>
    <p:sldId id="300" r:id="rId21"/>
    <p:sldId id="313" r:id="rId22"/>
    <p:sldId id="314" r:id="rId23"/>
    <p:sldId id="315" r:id="rId24"/>
    <p:sldId id="316" r:id="rId25"/>
    <p:sldId id="317" r:id="rId26"/>
    <p:sldId id="285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70" r:id="rId37"/>
    <p:sldId id="2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98FC4-155F-442D-B8D0-CB0E44BC8955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B25D-D9A0-43B5-9AA1-3B79F9FC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B25D-D9A0-43B5-9AA1-3B79F9FC40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8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focuses specifically on the interfacing of UTO with TSAP. UTO applies course articulation rules, provides CTS, and forwards credit to programs for evaluation and articulation</a:t>
            </a:r>
            <a:r>
              <a:rPr lang="en-US"/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Degree planning and the </a:t>
            </a:r>
            <a:r>
              <a:rPr lang="en-US" b="1" dirty="0" err="1"/>
              <a:t>iGPS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Advising via the AAR (Academic Advising Report)</a:t>
            </a:r>
          </a:p>
          <a:p>
            <a:pPr lvl="1"/>
            <a:r>
              <a:rPr lang="en-US" dirty="0"/>
              <a:t>AAR informs the registration and Degree Map (</a:t>
            </a:r>
            <a:r>
              <a:rPr lang="en-US" dirty="0" err="1"/>
              <a:t>iGPS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iGPS</a:t>
            </a:r>
            <a:r>
              <a:rPr lang="en-US" dirty="0"/>
              <a:t> reflects the student enrollment needs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difference between the degree map of a 4-year IU student and a TSAP student? This is the </a:t>
            </a:r>
            <a:r>
              <a:rPr lang="en-US" dirty="0" err="1"/>
              <a:t>iGPS</a:t>
            </a:r>
            <a:r>
              <a:rPr lang="en-US" dirty="0"/>
              <a:t> plan of a Criminal Justice student spending 8 semesters at IU from freshman entry to graduation.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0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</a:t>
            </a:r>
            <a:r>
              <a:rPr lang="en-US" dirty="0" err="1"/>
              <a:t>iGPS</a:t>
            </a:r>
            <a:r>
              <a:rPr lang="en-US" dirty="0"/>
              <a:t> map for a TSAP Criminal Justice student coming to IU and finishing their degree in 4 semesters. This is where we’re wrapping up, so open for questions.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69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chart represents the system/advising view of the students’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Admissions reviews student, assesses completion of TSAP and admission into program.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Advisor helps student build map in </a:t>
            </a:r>
            <a:r>
              <a:rPr lang="en-US" dirty="0" err="1"/>
              <a:t>iGPS</a:t>
            </a:r>
            <a:r>
              <a:rPr lang="en-US" dirty="0"/>
              <a:t>, based on program requirements, past achievement, and remaining needs.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Helps student register for courses.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every semester assessing achievements and goals until graduation.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4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BFFC-A25A-4A53-99B9-FAD3DEF291F3}" type="slidenum">
              <a:rPr lang="en-US" sz="1300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9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BFFC-A25A-4A53-99B9-FAD3DEF291F3}" type="slidenum">
              <a:rPr lang="en-US" sz="1300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1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BFFC-A25A-4A53-99B9-FAD3DEF291F3}" type="slidenum">
              <a:rPr lang="en-US" sz="1300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1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BFFC-A25A-4A53-99B9-FAD3DEF291F3}" type="slidenum">
              <a:rPr lang="en-US" sz="1300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2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Entry - credit comes in, flagged thru TSAP, credit as package, admission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*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- completed coursework, admission to program, certification of completed TSAP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*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Persistence advised like IU student with tools and completed associates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out the degree is no different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 Vs. Front door,. Same credentials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4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Phase 1. Student comes from a 2-year campus, where their advisor has been assisting them. The UTO helps process their credit and channel them to their campus of choice.</a:t>
            </a:r>
          </a:p>
          <a:p>
            <a:r>
              <a:rPr lang="en-US" sz="1600" dirty="0"/>
              <a:t>Phase 2. Admissions and Advisors assess their milestone completion and admittance to program (if milestone not complete, or if not admitted to program, credit comes in by course).</a:t>
            </a:r>
          </a:p>
          <a:p>
            <a:r>
              <a:rPr lang="en-US" sz="1600" dirty="0"/>
              <a:t>Phase 3: Department advisors help students plan next two years to graduation, using </a:t>
            </a:r>
            <a:r>
              <a:rPr lang="en-US" sz="1600" dirty="0" err="1"/>
              <a:t>iGPS</a:t>
            </a:r>
            <a:r>
              <a:rPr lang="en-US" sz="1600" dirty="0"/>
              <a:t> and AAR, and to adapt in case students changes major. This goes through graduation.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2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Associate Degree Components – these happen at 2-year campus </a:t>
            </a:r>
          </a:p>
          <a:p>
            <a:r>
              <a:rPr lang="en-US" dirty="0"/>
              <a:t>Baccalaureate Degree Components – these happen at IU or 4-year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4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8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EBDF-84CE-4398-A58A-C10389D44F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4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CE97-9A99-4D64-9DFF-EB0E0F6723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4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61E-152E-4D4D-849E-7FFF201454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82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693B-171F-43D8-9FD8-B563BF09F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A809-399C-49A7-A663-3DB404F601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87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580-9A41-41C8-982D-9BFCB4E955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CD99-369F-4786-83C6-5921311914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9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F394-46AF-4113-AEE4-ED1E1E79B6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5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3159-1709-42E9-9E02-83B39CD362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7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6738-94E5-44C3-B986-AF6061915A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80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5C2-9A27-4261-85D8-FDDC390B7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7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CFDD-8AD8-4241-BBA7-12CD4E0358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78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62EC-8DF7-4BFF-A136-016C6ADC18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89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EF98-A74A-4962-BB3E-73BC03ABA8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58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41B3-5943-489D-B2FE-BD01B4056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99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D232-8CCA-4AC0-956F-3E2DD30A5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34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EB0C-4B85-4AC6-9896-1D9486F03A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8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519B-0A19-4AEE-8840-D3FBAFC85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5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5D09-8B62-4FC1-97B1-C250AC10DF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55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A2B0-0957-4587-BB0B-BEA6B7DC7D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573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F1CF-521D-4D3B-A93D-A535AF33A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78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936F-2E1E-4554-941A-BB6FC88397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38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2B3-09B1-4C76-AB33-30DF5D399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69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57F7-B20B-4016-B0EF-CF75A19D3B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6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183D-71F7-4E0E-B714-4B2841CA69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22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BA19-F499-436A-944F-E7FA6C5D9C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46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E577-87F9-40EA-864D-241C5DC474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86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446A-4632-4158-8FF8-67DAA6435A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01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5E1E-FC7D-4D3B-AEF2-8C58D7EF41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2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C2D1-28CF-44F9-B47D-BBF3A6BA8D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18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6F4C-858A-46F0-8A61-617257DFB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4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4299-A82A-418B-A8C5-59572814F0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23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A63D-B8B4-402E-94B9-8C25D1911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8A28-D23D-41DE-B647-B7B0CD7B32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07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3D64-505A-483A-903C-C61EFE85DE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3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560F-A960-4B15-A71A-E91E352B5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62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73AF-0ACC-4EC0-8675-94959AD50B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86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6037-D242-475D-B25A-5400FFDBDC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442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310B-C101-4E3E-B349-52C15E6433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42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E15F-1FEC-4BBE-899A-F3A986A7E0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879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FCC7-6B21-46BB-AEC5-75E1B64B3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90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00A2-2CE3-4D99-AC3D-6A48D2FD11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36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8298-1E24-41D3-9A87-8E7575E1AA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846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4408" y="-864501"/>
            <a:ext cx="977953" cy="315669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70539" y="3688697"/>
            <a:ext cx="10312295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7593" y="6279762"/>
            <a:ext cx="10312297" cy="370205"/>
          </a:xfrm>
        </p:spPr>
        <p:txBody>
          <a:bodyPr anchor="ctr">
            <a:noAutofit/>
          </a:bodyPr>
          <a:lstStyle>
            <a:lvl1pPr marL="0" indent="0">
              <a:buNone/>
              <a:defRPr sz="1467" b="1" spc="10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7593" y="3258479"/>
            <a:ext cx="10312297" cy="336549"/>
          </a:xfr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1" y="775041"/>
            <a:ext cx="1718863" cy="18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1DCF-565D-460F-907C-6C44FD0FE3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46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38254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38254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38254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75592" y="3032696"/>
            <a:ext cx="9069977" cy="875880"/>
          </a:xfrm>
        </p:spPr>
        <p:txBody>
          <a:bodyPr anchor="ctr">
            <a:noAutofit/>
          </a:bodyPr>
          <a:lstStyle>
            <a:lvl1pPr>
              <a:defRPr sz="5333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01509" y="2710382"/>
            <a:ext cx="4933951" cy="336549"/>
          </a:xfrm>
        </p:spPr>
        <p:txBody>
          <a:bodyPr anchor="ctr">
            <a:noAutofit/>
          </a:bodyPr>
          <a:lstStyle>
            <a:lvl1pPr marL="0" indent="0">
              <a:buNone/>
              <a:defRPr sz="1867" b="1" i="0" spc="68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9922" y="2709333"/>
            <a:ext cx="198153" cy="11156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21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440" y="1012097"/>
            <a:ext cx="10672521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277113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7" y="379930"/>
            <a:ext cx="4933951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741337" y="47214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91766" y="2172542"/>
            <a:ext cx="10687460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77" marR="0" indent="-457177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1050" y="6215359"/>
            <a:ext cx="12304889" cy="705284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09585"/>
              <a:r>
                <a:rPr lang="en-US" sz="12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4" y="6019794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73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406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0406" y="2172540"/>
            <a:ext cx="6080772" cy="372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77" indent="-457177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 marL="990551" indent="-38098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2pPr>
            <a:lvl3pPr marL="1523923" indent="-304784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3pPr>
            <a:lvl4pPr marL="2133493" indent="-304784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4pPr>
            <a:lvl5pPr marL="2743063" indent="-304784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30746" y="0"/>
            <a:ext cx="476125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49069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47073" y="6215359"/>
            <a:ext cx="516263" cy="705284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4" y="6019794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31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800" y="1012097"/>
            <a:ext cx="10672545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98" y="2173875"/>
            <a:ext cx="10681425" cy="3758359"/>
          </a:xfrm>
        </p:spPr>
        <p:txBody>
          <a:bodyPr>
            <a:normAutofit/>
          </a:bodyPr>
          <a:lstStyle>
            <a:lvl1pPr marL="457177" indent="-457177" algn="l">
              <a:lnSpc>
                <a:spcPct val="100000"/>
              </a:lnSpc>
              <a:buFont typeface="+mj-lt"/>
              <a:buAutoNum type="arabicPeriod"/>
              <a:defRPr sz="24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7" y="379930"/>
            <a:ext cx="4933951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1277113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1050" y="6215359"/>
            <a:ext cx="12304889" cy="705284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09585"/>
              <a:r>
                <a:rPr lang="en-US" sz="12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4" y="6019794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6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834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6834" y="2172542"/>
            <a:ext cx="6080772" cy="373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77" indent="-457177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990551" indent="-38098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523923" indent="-304784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3pPr>
            <a:lvl4pPr marL="2133493" indent="-304784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4pPr>
            <a:lvl5pPr marL="2743063" indent="-304784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19881" y="0"/>
            <a:ext cx="476125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21130" y="649069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47073" y="6215359"/>
            <a:ext cx="516263" cy="705284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4" y="6019794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1050" y="6215359"/>
            <a:ext cx="12304889" cy="705284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09585"/>
              <a:r>
                <a:rPr lang="en-US" sz="12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4" y="6019794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59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1050" y="6215359"/>
            <a:ext cx="12304889" cy="705284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609585"/>
              <a:r>
                <a:rPr lang="en-US" sz="12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4" y="6019794"/>
            <a:ext cx="912775" cy="1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92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715473" y="907199"/>
            <a:ext cx="10478913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2pPr>
            <a:lvl3pPr marL="1219139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3pPr>
            <a:lvl4pPr marL="1828709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21130" y="907199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41389" y="5647450"/>
            <a:ext cx="4497167" cy="1229441"/>
            <a:chOff x="631042" y="4235585"/>
            <a:chExt cx="3372874" cy="92208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indianauniversitywhite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1" y="5378339"/>
            <a:ext cx="1267899" cy="13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5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88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9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FFB1-0F95-43F4-A297-3F244B427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2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7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6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62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1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16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36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84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35047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0EC-1BF6-407A-9E64-8A92DF3E51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8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11CB-FBB9-4435-AF2D-C2EAF98DCD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6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F822-69E2-4C01-ACF6-A4F461084A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36DF-2D3B-4674-8559-629B8B2F49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3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857C-6AF9-499F-B8ED-E5CE1F7E41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6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C7F40-A8CD-44E2-AA0E-3F0A9BBD8E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9190" y="846139"/>
            <a:ext cx="90699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9190" y="2119921"/>
            <a:ext cx="9069977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3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defTabSz="609570" rtl="0" eaLnBrk="1" latinLnBrk="0" hangingPunct="1">
        <a:spcBef>
          <a:spcPct val="0"/>
        </a:spcBef>
        <a:buNone/>
        <a:defRPr sz="4267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77" indent="-457177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551" indent="-380982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23" indent="-304784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493" indent="-304784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063" indent="-304784" algn="l" defTabSz="60957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Our Communities. Your College. Pathways to Student Success and a Stronger Indiana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D49B-26E4-5245-82D2-80172A76E6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4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IndianaTransferCouncil.org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indianatransfercouncil.org" TargetMode="External"/><Relationship Id="rId2" Type="http://schemas.openxmlformats.org/officeDocument/2006/relationships/hyperlink" Target="mailto:info@indianatransfercouncil.org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48" y="821052"/>
            <a:ext cx="5053174" cy="34589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5B5B5D"/>
                </a:solidFill>
              </a:rPr>
              <a:t>Transfer Talk #2</a:t>
            </a:r>
          </a:p>
          <a:p>
            <a:r>
              <a:rPr lang="en-US" sz="2000" dirty="0" smtClean="0">
                <a:solidFill>
                  <a:srgbClr val="5B5B5D"/>
                </a:solidFill>
              </a:rPr>
              <a:t>Featuring TSAPs: </a:t>
            </a:r>
          </a:p>
          <a:p>
            <a:r>
              <a:rPr lang="en-US" sz="2000" dirty="0" smtClean="0">
                <a:solidFill>
                  <a:srgbClr val="5B5B5D"/>
                </a:solidFill>
              </a:rPr>
              <a:t>Transfer Single Articulation Pathways</a:t>
            </a:r>
          </a:p>
          <a:p>
            <a:r>
              <a:rPr lang="en-US" sz="2000" dirty="0" smtClean="0">
                <a:solidFill>
                  <a:srgbClr val="5B5B5D"/>
                </a:solidFill>
              </a:rPr>
              <a:t>April 19, 2018</a:t>
            </a:r>
          </a:p>
          <a:p>
            <a:r>
              <a:rPr lang="en-US" sz="2000" dirty="0" smtClean="0">
                <a:solidFill>
                  <a:srgbClr val="5B5B5D"/>
                </a:solidFill>
              </a:rPr>
              <a:t>1:00 – </a:t>
            </a:r>
            <a:r>
              <a:rPr lang="en-US" sz="2000" dirty="0">
                <a:solidFill>
                  <a:srgbClr val="5B5B5D"/>
                </a:solidFill>
              </a:rPr>
              <a:t>2</a:t>
            </a:r>
            <a:r>
              <a:rPr lang="en-US" sz="2000" dirty="0" smtClean="0">
                <a:solidFill>
                  <a:srgbClr val="5B5B5D"/>
                </a:solidFill>
              </a:rPr>
              <a:t>:00 </a:t>
            </a:r>
            <a:r>
              <a:rPr lang="en-US" sz="2000" dirty="0">
                <a:solidFill>
                  <a:srgbClr val="5B5B5D"/>
                </a:solidFill>
              </a:rPr>
              <a:t>P</a:t>
            </a:r>
            <a:r>
              <a:rPr lang="en-US" sz="2000" dirty="0" smtClean="0">
                <a:solidFill>
                  <a:srgbClr val="5B5B5D"/>
                </a:solidFill>
              </a:rPr>
              <a:t>M</a:t>
            </a:r>
            <a:endParaRPr lang="en-US" sz="2000" dirty="0">
              <a:solidFill>
                <a:srgbClr val="5B5B5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1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70" y="6468893"/>
            <a:ext cx="5480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17173"/>
                </a:solidFill>
              </a:rPr>
              <a:t>Slides will be available on IndianaTransferCouncil.org after the Transfer Talk.</a:t>
            </a:r>
          </a:p>
        </p:txBody>
      </p:sp>
    </p:spTree>
    <p:extLst>
      <p:ext uri="{BB962C8B-B14F-4D97-AF65-F5344CB8AC3E}">
        <p14:creationId xmlns:p14="http://schemas.microsoft.com/office/powerpoint/2010/main" val="37018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Single Articulation Pathways (TSAP)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Under Development for Students Entering Fall 2018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Secondary Education – Biology</a:t>
            </a:r>
          </a:p>
          <a:p>
            <a:r>
              <a:rPr lang="en-US" dirty="0" smtClean="0"/>
              <a:t>Secondary Education – Chemistry</a:t>
            </a:r>
          </a:p>
          <a:p>
            <a:r>
              <a:rPr lang="en-US" dirty="0" smtClean="0"/>
              <a:t>Secondary Education – Mathematics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10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2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TSAP Advising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/>
            <a:r>
              <a:rPr lang="en-US" sz="3200" dirty="0" smtClean="0"/>
              <a:t>Requires </a:t>
            </a:r>
            <a:r>
              <a:rPr lang="en-US" sz="3200" dirty="0"/>
              <a:t>a minimum cumulative GPA of </a:t>
            </a:r>
            <a:r>
              <a:rPr lang="en-US" sz="3200" dirty="0" smtClean="0"/>
              <a:t>2.0</a:t>
            </a:r>
          </a:p>
          <a:p>
            <a:pPr marL="457200" lvl="1" indent="-457200"/>
            <a:r>
              <a:rPr lang="en-US" sz="3200" dirty="0" smtClean="0"/>
              <a:t>2.0 does not guarantee admission to a 4-yr. institution or to a chosen academic program</a:t>
            </a:r>
          </a:p>
          <a:p>
            <a:pPr marL="457200" lvl="1" indent="-457200"/>
            <a:r>
              <a:rPr lang="en-US" sz="3200" dirty="0" smtClean="0"/>
              <a:t>Some 4-yr. academic programs require minimum final grades for certain courses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11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9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TSAP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1"/>
            <a:ext cx="8596668" cy="44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For Students:</a:t>
            </a:r>
          </a:p>
          <a:p>
            <a:r>
              <a:rPr lang="en-US" sz="3200" dirty="0" smtClean="0"/>
              <a:t>Statewide transfer </a:t>
            </a:r>
            <a:r>
              <a:rPr lang="en-US" sz="3200" dirty="0"/>
              <a:t>p</a:t>
            </a:r>
            <a:r>
              <a:rPr lang="en-US" sz="3200" dirty="0" smtClean="0"/>
              <a:t>otential</a:t>
            </a:r>
          </a:p>
          <a:p>
            <a:r>
              <a:rPr lang="en-US" sz="3200" dirty="0" smtClean="0"/>
              <a:t>60 hours of credit transfer</a:t>
            </a:r>
          </a:p>
          <a:p>
            <a:pPr marL="0" indent="0">
              <a:buNone/>
            </a:pPr>
            <a:r>
              <a:rPr lang="en-US" sz="3200" dirty="0" smtClean="0"/>
              <a:t>For Institutions:</a:t>
            </a:r>
          </a:p>
          <a:p>
            <a:r>
              <a:rPr lang="en-US" sz="3200" dirty="0" smtClean="0"/>
              <a:t>Articulation agreements are easier to manage</a:t>
            </a:r>
          </a:p>
          <a:p>
            <a:r>
              <a:rPr lang="en-US" sz="3200" dirty="0" smtClean="0"/>
              <a:t>Collaborative partnerships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12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7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2004646"/>
            <a:ext cx="8596668" cy="2470639"/>
          </a:xfrm>
        </p:spPr>
        <p:txBody>
          <a:bodyPr>
            <a:normAutofit/>
          </a:bodyPr>
          <a:lstStyle/>
          <a:p>
            <a:pPr algn="ctr"/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Transfer as a Junior. </a:t>
            </a:r>
            <a:b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An Ivy Tech Prospective. </a:t>
            </a:r>
            <a:endParaRPr lang="en-US" sz="5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13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1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519" r="8736" b="39304"/>
          <a:stretch/>
        </p:blipFill>
        <p:spPr>
          <a:xfrm>
            <a:off x="461818" y="725512"/>
            <a:ext cx="6003637" cy="53981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28273" y="2500215"/>
            <a:ext cx="5963728" cy="184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Transfer Talk</a:t>
            </a:r>
          </a:p>
          <a:p>
            <a:pPr algn="ctr">
              <a:defRPr/>
            </a:pPr>
            <a:endParaRPr lang="en-US" sz="2800" b="1" dirty="0" smtClean="0">
              <a:solidFill>
                <a:prstClr val="white"/>
              </a:solidFill>
              <a:latin typeface="Arial Narrow" panose="020B0606020202030204" pitchFamily="34" charset="0"/>
              <a:ea typeface="Arial Narrow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Russ Baker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 Narrow" panose="020B0606020202030204" pitchFamily="34" charset="0"/>
                <a:ea typeface="Arial Narrow" charset="0"/>
                <a:cs typeface="Arial" panose="020B0604020202020204" pitchFamily="34" charset="0"/>
              </a:rPr>
              <a:t>V.P. Academic Affairs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80" y="6052079"/>
            <a:ext cx="2445338" cy="706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2030" y="6356352"/>
            <a:ext cx="248216" cy="365125"/>
          </a:xfrm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15</a:t>
            </a:fld>
            <a:endParaRPr lang="en-US">
              <a:solidFill>
                <a:srgbClr val="5FCBE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521" y="1478505"/>
            <a:ext cx="3708713" cy="261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16</a:t>
            </a:fld>
            <a:endParaRPr lang="en-US">
              <a:solidFill>
                <a:srgbClr val="5FCBE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342900"/>
            <a:ext cx="9062987" cy="52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3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 txBox="1">
            <a:spLocks/>
          </p:cNvSpPr>
          <p:nvPr/>
        </p:nvSpPr>
        <p:spPr>
          <a:xfrm>
            <a:off x="132030" y="6356352"/>
            <a:ext cx="248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6" y="234044"/>
            <a:ext cx="11432138" cy="6623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06" y="6096120"/>
            <a:ext cx="2445338" cy="7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1" y="0"/>
            <a:ext cx="723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8DC63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Enrollment by Campus</a:t>
            </a:r>
            <a:endParaRPr lang="en-US" sz="3200" b="1" dirty="0">
              <a:solidFill>
                <a:srgbClr val="8DC63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826" y="6067197"/>
            <a:ext cx="2445338" cy="706431"/>
          </a:xfrm>
          <a:prstGeom prst="rect">
            <a:avLst/>
          </a:prstGeom>
        </p:spPr>
      </p:pic>
      <p:sp>
        <p:nvSpPr>
          <p:cNvPr id="14" name="Slide Number Placeholder 1"/>
          <p:cNvSpPr txBox="1">
            <a:spLocks/>
          </p:cNvSpPr>
          <p:nvPr/>
        </p:nvSpPr>
        <p:spPr>
          <a:xfrm>
            <a:off x="132030" y="6356352"/>
            <a:ext cx="248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" b="1826"/>
          <a:stretch/>
        </p:blipFill>
        <p:spPr>
          <a:xfrm>
            <a:off x="1454727" y="567312"/>
            <a:ext cx="8085472" cy="62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662" y="6151569"/>
            <a:ext cx="2445338" cy="7064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0371" y="53078"/>
            <a:ext cx="7593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8DC63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Enrollment by Primary Program</a:t>
            </a:r>
            <a:endParaRPr lang="en-US" sz="3200" b="1" dirty="0">
              <a:solidFill>
                <a:srgbClr val="8DC63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132030" y="6356352"/>
            <a:ext cx="248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00" y="637853"/>
            <a:ext cx="103917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be sure to mute your phone line.</a:t>
            </a:r>
          </a:p>
          <a:p>
            <a:r>
              <a:rPr lang="en-US" dirty="0" smtClean="0"/>
              <a:t>Use the chat box for questions.</a:t>
            </a:r>
          </a:p>
          <a:p>
            <a:r>
              <a:rPr lang="en-US" dirty="0" smtClean="0"/>
              <a:t>Turn webcam off.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IndianaTransferCouncil.org | Transfer Talk #1 | March 15, 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2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5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1" y="100936"/>
            <a:ext cx="723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8DC63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Completions </a:t>
            </a:r>
            <a:r>
              <a:rPr lang="en-US" sz="3200" b="1" dirty="0">
                <a:solidFill>
                  <a:srgbClr val="8DC63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solidFill>
                  <a:srgbClr val="8DC63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Program</a:t>
            </a:r>
            <a:endParaRPr lang="en-US" sz="3200" b="1" dirty="0">
              <a:solidFill>
                <a:srgbClr val="8DC63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662" y="6093777"/>
            <a:ext cx="2445338" cy="706431"/>
          </a:xfrm>
          <a:prstGeom prst="rect">
            <a:avLst/>
          </a:prstGeom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132030" y="6356352"/>
            <a:ext cx="248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5" y="1196599"/>
            <a:ext cx="6147872" cy="50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6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" y="491834"/>
            <a:ext cx="10443257" cy="58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2004646"/>
            <a:ext cx="8596668" cy="2180492"/>
          </a:xfrm>
        </p:spPr>
        <p:txBody>
          <a:bodyPr>
            <a:normAutofit/>
          </a:bodyPr>
          <a:lstStyle/>
          <a:p>
            <a:pPr algn="ctr"/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Indiana University. </a:t>
            </a:r>
            <a:b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</a:rPr>
              <a:t>A Four Year Perspective. </a:t>
            </a:r>
            <a:endParaRPr lang="en-US" sz="5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22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3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16" y="2359742"/>
            <a:ext cx="11692128" cy="1473175"/>
          </a:xfrm>
        </p:spPr>
        <p:txBody>
          <a:bodyPr>
            <a:normAutofit/>
          </a:bodyPr>
          <a:lstStyle/>
          <a:p>
            <a:pPr algn="ctr"/>
            <a:r>
              <a:rPr lang="en-US" sz="5867" dirty="0">
                <a:solidFill>
                  <a:srgbClr val="690304"/>
                </a:solidFill>
                <a:latin typeface="Georgia" panose="02040502050405020303" pitchFamily="18" charset="0"/>
              </a:rPr>
              <a:t>T</a:t>
            </a:r>
            <a:r>
              <a:rPr lang="en-US" sz="4267" dirty="0">
                <a:solidFill>
                  <a:schemeClr val="tx1"/>
                </a:solidFill>
                <a:latin typeface="Georgia" panose="02040502050405020303" pitchFamily="18" charset="0"/>
              </a:rPr>
              <a:t>ransfer </a:t>
            </a:r>
            <a:r>
              <a:rPr lang="en-US" sz="5867" dirty="0">
                <a:solidFill>
                  <a:srgbClr val="690304"/>
                </a:solidFill>
                <a:latin typeface="Georgia" panose="02040502050405020303" pitchFamily="18" charset="0"/>
              </a:rPr>
              <a:t>S</a:t>
            </a:r>
            <a:r>
              <a:rPr lang="en-US" sz="4267" dirty="0">
                <a:solidFill>
                  <a:schemeClr val="tx1"/>
                </a:solidFill>
                <a:latin typeface="Georgia" panose="02040502050405020303" pitchFamily="18" charset="0"/>
              </a:rPr>
              <a:t>ingle </a:t>
            </a:r>
            <a:r>
              <a:rPr lang="en-US" sz="5867" dirty="0">
                <a:solidFill>
                  <a:srgbClr val="690304"/>
                </a:solidFill>
                <a:latin typeface="Georgia" panose="02040502050405020303" pitchFamily="18" charset="0"/>
              </a:rPr>
              <a:t>A</a:t>
            </a:r>
            <a:r>
              <a:rPr lang="en-US" sz="4267" dirty="0">
                <a:solidFill>
                  <a:schemeClr val="tx1"/>
                </a:solidFill>
                <a:latin typeface="Georgia" panose="02040502050405020303" pitchFamily="18" charset="0"/>
              </a:rPr>
              <a:t>rticulation </a:t>
            </a:r>
            <a:r>
              <a:rPr lang="en-US" sz="6400" dirty="0">
                <a:solidFill>
                  <a:srgbClr val="690304"/>
                </a:solidFill>
                <a:latin typeface="Georgia" panose="02040502050405020303" pitchFamily="18" charset="0"/>
              </a:rPr>
              <a:t>P</a:t>
            </a:r>
            <a:r>
              <a:rPr lang="en-US" sz="4267" dirty="0">
                <a:solidFill>
                  <a:schemeClr val="tx1"/>
                </a:solidFill>
                <a:latin typeface="Georgia" panose="02040502050405020303" pitchFamily="18" charset="0"/>
              </a:rPr>
              <a:t>athways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/>
          <a:stretch/>
        </p:blipFill>
        <p:spPr bwMode="auto">
          <a:xfrm>
            <a:off x="1842349" y="1075041"/>
            <a:ext cx="4971407" cy="119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8063" y="5306091"/>
            <a:ext cx="663244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4267" b="1" dirty="0">
                <a:solidFill>
                  <a:prstClr val="black"/>
                </a:solidFill>
                <a:latin typeface="Georgia" panose="02040502050405020303" pitchFamily="18" charset="0"/>
              </a:rPr>
              <a:t>At the 4-Year Campus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6F873A79-022B-9A43-AB4A-602C1E2A1802}"/>
              </a:ext>
            </a:extLst>
          </p:cNvPr>
          <p:cNvSpPr/>
          <p:nvPr/>
        </p:nvSpPr>
        <p:spPr>
          <a:xfrm rot="5400000">
            <a:off x="5346441" y="3864035"/>
            <a:ext cx="1535692" cy="129690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6" y="619183"/>
            <a:ext cx="10203569" cy="1039092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325" y="2172540"/>
            <a:ext cx="9627479" cy="4026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Phases of the TSAP Transfer + Completion Process </a:t>
            </a:r>
          </a:p>
          <a:p>
            <a:pPr marL="990563" lvl="1" indent="-457189">
              <a:buAutoNum type="arabicPeriod"/>
            </a:pPr>
            <a:r>
              <a:rPr lang="en-US" dirty="0"/>
              <a:t>Entry</a:t>
            </a:r>
          </a:p>
          <a:p>
            <a:pPr marL="990563" lvl="1" indent="-457189">
              <a:buAutoNum type="arabicPeriod"/>
            </a:pPr>
            <a:r>
              <a:rPr lang="en-US" dirty="0"/>
              <a:t>Assessment</a:t>
            </a:r>
          </a:p>
          <a:p>
            <a:pPr marL="990563" lvl="1" indent="-457189">
              <a:buAutoNum type="arabicPeriod"/>
            </a:pPr>
            <a:r>
              <a:rPr lang="en-US" dirty="0"/>
              <a:t>Persistence </a:t>
            </a:r>
          </a:p>
        </p:txBody>
      </p:sp>
    </p:spTree>
    <p:extLst>
      <p:ext uri="{BB962C8B-B14F-4D97-AF65-F5344CB8AC3E}">
        <p14:creationId xmlns:p14="http://schemas.microsoft.com/office/powerpoint/2010/main" val="12075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6" y="619183"/>
            <a:ext cx="9018852" cy="1039092"/>
          </a:xfrm>
        </p:spPr>
        <p:txBody>
          <a:bodyPr/>
          <a:lstStyle/>
          <a:p>
            <a:r>
              <a:rPr lang="en-US" dirty="0"/>
              <a:t>TSAP Flow: The Student Experience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739E9B8-B3BC-1C41-AAB5-14D7C5947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170" y="2009607"/>
            <a:ext cx="11295401" cy="3834147"/>
          </a:xfrm>
        </p:spPr>
      </p:pic>
    </p:spTree>
    <p:extLst>
      <p:ext uri="{BB962C8B-B14F-4D97-AF65-F5344CB8AC3E}">
        <p14:creationId xmlns:p14="http://schemas.microsoft.com/office/powerpoint/2010/main" val="28748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6" y="619183"/>
            <a:ext cx="10203569" cy="1039092"/>
          </a:xfrm>
        </p:spPr>
        <p:txBody>
          <a:bodyPr/>
          <a:lstStyle/>
          <a:p>
            <a:r>
              <a:rPr lang="en-US" dirty="0"/>
              <a:t>Degree Components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14761" y="2989323"/>
            <a:ext cx="1456496" cy="232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33" dirty="0">
                <a:solidFill>
                  <a:schemeClr val="tx1"/>
                </a:solidFill>
              </a:rPr>
              <a:t>Statewide Transfer General Education Core (STGEC)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747848" y="3188344"/>
            <a:ext cx="1353493" cy="164794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891" indent="-342891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2133" dirty="0">
                <a:solidFill>
                  <a:prstClr val="black"/>
                </a:solidFill>
              </a:rPr>
              <a:t>Major Courses (upper division)</a:t>
            </a: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xmlns="" id="{6235B45B-9A55-B142-B90D-7A67BD438FEF}"/>
              </a:ext>
            </a:extLst>
          </p:cNvPr>
          <p:cNvSpPr/>
          <p:nvPr/>
        </p:nvSpPr>
        <p:spPr>
          <a:xfrm>
            <a:off x="2616122" y="1658271"/>
            <a:ext cx="5085975" cy="4985644"/>
          </a:xfrm>
          <a:prstGeom prst="donut">
            <a:avLst>
              <a:gd name="adj" fmla="val 1439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B70A933-8952-084B-BD6C-0EA1E44751BE}"/>
              </a:ext>
            </a:extLst>
          </p:cNvPr>
          <p:cNvSpPr/>
          <p:nvPr/>
        </p:nvSpPr>
        <p:spPr>
          <a:xfrm>
            <a:off x="5041984" y="4012319"/>
            <a:ext cx="2136384" cy="1836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sz="2133" dirty="0">
                <a:solidFill>
                  <a:prstClr val="black"/>
                </a:solidFill>
              </a:rPr>
              <a:t>Prerequisites</a:t>
            </a:r>
            <a:endParaRPr lang="en-US" sz="1400" dirty="0">
              <a:solidFill>
                <a:prstClr val="black"/>
              </a:solidFill>
            </a:endParaRPr>
          </a:p>
          <a:p>
            <a:pPr algn="ctr" defTabSz="609585"/>
            <a:endParaRPr lang="en-US" sz="1400" dirty="0">
              <a:solidFill>
                <a:prstClr val="black"/>
              </a:solidFill>
            </a:endParaRPr>
          </a:p>
          <a:p>
            <a:pPr algn="ctr" defTabSz="609585"/>
            <a:r>
              <a:rPr lang="en-US" sz="2133" dirty="0">
                <a:solidFill>
                  <a:prstClr val="black"/>
                </a:solidFill>
              </a:rPr>
              <a:t>Major Courses</a:t>
            </a:r>
          </a:p>
          <a:p>
            <a:pPr algn="ctr" defTabSz="609585"/>
            <a:r>
              <a:rPr lang="en-US" sz="2133" dirty="0">
                <a:solidFill>
                  <a:prstClr val="black"/>
                </a:solidFill>
              </a:rPr>
              <a:t>(lower division)</a:t>
            </a:r>
            <a:endParaRPr lang="en-US" sz="1400" dirty="0">
              <a:solidFill>
                <a:prstClr val="black"/>
              </a:solidFill>
            </a:endParaRPr>
          </a:p>
          <a:p>
            <a:pPr algn="ctr" defTabSz="609585"/>
            <a:endParaRPr lang="en-US" sz="1400" dirty="0">
              <a:solidFill>
                <a:prstClr val="black"/>
              </a:solidFill>
            </a:endParaRPr>
          </a:p>
          <a:p>
            <a:pPr algn="ctr" defTabSz="609585"/>
            <a:r>
              <a:rPr lang="en-US" sz="2133" dirty="0">
                <a:solidFill>
                  <a:prstClr val="black"/>
                </a:solidFill>
              </a:rPr>
              <a:t>Electives</a:t>
            </a: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xmlns="" id="{056F6654-117A-E84E-865E-B1A2D6A03833}"/>
              </a:ext>
            </a:extLst>
          </p:cNvPr>
          <p:cNvSpPr/>
          <p:nvPr/>
        </p:nvSpPr>
        <p:spPr>
          <a:xfrm>
            <a:off x="4373002" y="1655337"/>
            <a:ext cx="5085975" cy="4985644"/>
          </a:xfrm>
          <a:prstGeom prst="donut">
            <a:avLst>
              <a:gd name="adj" fmla="val 1439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295337-1269-EA44-9322-43CDA600666C}"/>
              </a:ext>
            </a:extLst>
          </p:cNvPr>
          <p:cNvSpPr txBox="1"/>
          <p:nvPr/>
        </p:nvSpPr>
        <p:spPr>
          <a:xfrm>
            <a:off x="249759" y="2630600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black"/>
                </a:solidFill>
              </a:rPr>
              <a:t>At 2-year Campus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6C0E27-1EB4-EA4A-B1DD-5D5E960C3780}"/>
              </a:ext>
            </a:extLst>
          </p:cNvPr>
          <p:cNvSpPr txBox="1"/>
          <p:nvPr/>
        </p:nvSpPr>
        <p:spPr>
          <a:xfrm>
            <a:off x="9222851" y="2622938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black"/>
                </a:solidFill>
              </a:rPr>
              <a:t>At 4-year Campus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E037FD-490F-6E4F-8B1A-7C4959E08F14}"/>
              </a:ext>
            </a:extLst>
          </p:cNvPr>
          <p:cNvSpPr txBox="1"/>
          <p:nvPr/>
        </p:nvSpPr>
        <p:spPr>
          <a:xfrm>
            <a:off x="6844744" y="661896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black"/>
                </a:solidFill>
              </a:rPr>
              <a:t>At Either or Both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75F6CC4-594C-DB41-8400-7C5BEA4E73CA}"/>
              </a:ext>
            </a:extLst>
          </p:cNvPr>
          <p:cNvCxnSpPr>
            <a:cxnSpLocks/>
          </p:cNvCxnSpPr>
          <p:nvPr/>
        </p:nvCxnSpPr>
        <p:spPr>
          <a:xfrm flipH="1">
            <a:off x="6375035" y="1205393"/>
            <a:ext cx="899959" cy="12064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ontent Placeholder 4"/>
          <p:cNvSpPr txBox="1">
            <a:spLocks/>
          </p:cNvSpPr>
          <p:nvPr/>
        </p:nvSpPr>
        <p:spPr>
          <a:xfrm>
            <a:off x="5143187" y="2426861"/>
            <a:ext cx="1969901" cy="164794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891" indent="-342891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 sz="1800" kern="1200">
                <a:solidFill>
                  <a:srgbClr val="40404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2133" dirty="0">
                <a:solidFill>
                  <a:prstClr val="black"/>
                </a:solidFill>
              </a:rPr>
              <a:t>Campus Requirements (Gen Ed &amp; Departmental)</a:t>
            </a:r>
          </a:p>
        </p:txBody>
      </p:sp>
    </p:spTree>
    <p:extLst>
      <p:ext uri="{BB962C8B-B14F-4D97-AF65-F5344CB8AC3E}">
        <p14:creationId xmlns:p14="http://schemas.microsoft.com/office/powerpoint/2010/main" val="9721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6" y="619183"/>
            <a:ext cx="10203569" cy="1039092"/>
          </a:xfrm>
        </p:spPr>
        <p:txBody>
          <a:bodyPr/>
          <a:lstStyle/>
          <a:p>
            <a:r>
              <a:rPr lang="en-US" dirty="0"/>
              <a:t>Advising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07" y="2172540"/>
            <a:ext cx="10272396" cy="402649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Milestones are based on competency, but still articulate as courses</a:t>
            </a:r>
          </a:p>
          <a:p>
            <a:pPr lvl="1"/>
            <a:r>
              <a:rPr lang="en-US" dirty="0"/>
              <a:t>Student admission status: campus + program</a:t>
            </a:r>
          </a:p>
          <a:p>
            <a:pPr lvl="1"/>
            <a:r>
              <a:rPr lang="en-US" dirty="0"/>
              <a:t>What if the student leaves the TSAP path?</a:t>
            </a:r>
          </a:p>
          <a:p>
            <a:pPr lvl="2"/>
            <a:r>
              <a:rPr lang="en-US" dirty="0"/>
              <a:t>Course articulations &amp; new degree fit</a:t>
            </a:r>
          </a:p>
          <a:p>
            <a:pPr lvl="2"/>
            <a:r>
              <a:rPr lang="en-US" dirty="0"/>
              <a:t>On-time graduation goals remain (without TSAP Guarantee)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6" y="619183"/>
            <a:ext cx="10203569" cy="1039092"/>
          </a:xfrm>
        </p:spPr>
        <p:txBody>
          <a:bodyPr/>
          <a:lstStyle/>
          <a:p>
            <a:r>
              <a:rPr lang="en-US" dirty="0"/>
              <a:t>The University Transfer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407" y="2172540"/>
            <a:ext cx="10272396" cy="4026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System Tools and Implementation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6722" y="3316930"/>
            <a:ext cx="204860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white"/>
                </a:solidFill>
              </a:rPr>
              <a:t>Course Articulation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2029" y="3316930"/>
            <a:ext cx="204860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white"/>
                </a:solidFill>
              </a:rPr>
              <a:t>Credit Transfer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1614" y="3316929"/>
            <a:ext cx="204860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white"/>
                </a:solidFill>
              </a:rPr>
              <a:t>Program-Level Articulations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0653" y="3316929"/>
            <a:ext cx="204860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09585"/>
            <a:r>
              <a:rPr lang="en-US" sz="2400" dirty="0">
                <a:solidFill>
                  <a:prstClr val="white"/>
                </a:solidFill>
              </a:rPr>
              <a:t>Policies and Guidance Documents</a:t>
            </a:r>
          </a:p>
        </p:txBody>
      </p:sp>
    </p:spTree>
    <p:extLst>
      <p:ext uri="{BB962C8B-B14F-4D97-AF65-F5344CB8AC3E}">
        <p14:creationId xmlns:p14="http://schemas.microsoft.com/office/powerpoint/2010/main" val="37529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6" y="619183"/>
            <a:ext cx="10203569" cy="1039092"/>
          </a:xfrm>
        </p:spPr>
        <p:txBody>
          <a:bodyPr/>
          <a:lstStyle/>
          <a:p>
            <a:r>
              <a:rPr lang="en-US" dirty="0"/>
              <a:t>Degree Maps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69" t="14194" r="4642"/>
          <a:stretch/>
        </p:blipFill>
        <p:spPr>
          <a:xfrm>
            <a:off x="3915555" y="1658275"/>
            <a:ext cx="6744828" cy="4965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064" y="1936955"/>
            <a:ext cx="2517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 err="1">
                <a:solidFill>
                  <a:prstClr val="black"/>
                </a:solidFill>
              </a:rPr>
              <a:t>iGPS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/>
            <a:endParaRPr lang="en-US" sz="2400" dirty="0">
              <a:solidFill>
                <a:prstClr val="black"/>
              </a:solidFill>
            </a:endParaRPr>
          </a:p>
          <a:p>
            <a:pPr defTabSz="609585"/>
            <a:r>
              <a:rPr lang="en-US" sz="2400" dirty="0">
                <a:solidFill>
                  <a:prstClr val="black"/>
                </a:solidFill>
              </a:rPr>
              <a:t>Sample </a:t>
            </a:r>
          </a:p>
          <a:p>
            <a:pPr defTabSz="609585"/>
            <a:r>
              <a:rPr lang="en-US" sz="2400" dirty="0">
                <a:solidFill>
                  <a:prstClr val="black"/>
                </a:solidFill>
              </a:rPr>
              <a:t>Degree Map</a:t>
            </a:r>
          </a:p>
          <a:p>
            <a:pPr defTabSz="609585"/>
            <a:endParaRPr lang="en-US" sz="2400" dirty="0">
              <a:solidFill>
                <a:prstClr val="black"/>
              </a:solidFill>
            </a:endParaRPr>
          </a:p>
          <a:p>
            <a:pPr defTabSz="609585"/>
            <a:r>
              <a:rPr lang="en-US" sz="2400" dirty="0">
                <a:solidFill>
                  <a:prstClr val="black"/>
                </a:solidFill>
              </a:rPr>
              <a:t>4-year plan</a:t>
            </a:r>
          </a:p>
          <a:p>
            <a:pPr defTabSz="609585"/>
            <a:endParaRPr lang="en-US" sz="2400" dirty="0">
              <a:solidFill>
                <a:prstClr val="black"/>
              </a:solidFill>
            </a:endParaRPr>
          </a:p>
          <a:p>
            <a:pPr defTabSz="609585"/>
            <a:r>
              <a:rPr lang="en-US" sz="2400" dirty="0">
                <a:solidFill>
                  <a:prstClr val="black"/>
                </a:solidFill>
              </a:rPr>
              <a:t>BS in Criminal Justice (IUPUI)</a:t>
            </a:r>
          </a:p>
        </p:txBody>
      </p:sp>
    </p:spTree>
    <p:extLst>
      <p:ext uri="{BB962C8B-B14F-4D97-AF65-F5344CB8AC3E}">
        <p14:creationId xmlns:p14="http://schemas.microsoft.com/office/powerpoint/2010/main" val="3850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5B5D"/>
                </a:solidFill>
              </a:rPr>
              <a:t>Agenda for Transfer Talk #2</a:t>
            </a:r>
            <a:endParaRPr lang="en-US" dirty="0">
              <a:solidFill>
                <a:srgbClr val="5B5B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7377"/>
            <a:ext cx="9741551" cy="46170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/>
              <a:t>1:00 - 1:05</a:t>
            </a:r>
            <a:r>
              <a:rPr lang="en-US" sz="1900" dirty="0"/>
              <a:t> - Welcome and Presenter Introductions, Overview of Transfer Talk</a:t>
            </a:r>
          </a:p>
          <a:p>
            <a:pPr marL="457200" lvl="1" indent="0">
              <a:buNone/>
            </a:pPr>
            <a:r>
              <a:rPr lang="en-US" dirty="0"/>
              <a:t>Ms. Patty </a:t>
            </a:r>
            <a:r>
              <a:rPr lang="en-US" dirty="0" err="1"/>
              <a:t>Plantenga</a:t>
            </a:r>
            <a:r>
              <a:rPr lang="en-US" dirty="0"/>
              <a:t>, Vice President, Indiana Transfer Council</a:t>
            </a:r>
          </a:p>
          <a:p>
            <a:pPr marL="457200" lvl="1" indent="0">
              <a:buNone/>
            </a:pPr>
            <a:r>
              <a:rPr lang="en-US" dirty="0"/>
              <a:t>Ms. Dawn Clark, Assistant Director of Academic Affairs, Indiana Commission for Higher Education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sz="1900" b="1" dirty="0" smtClean="0"/>
              <a:t>1:05 </a:t>
            </a:r>
            <a:r>
              <a:rPr lang="en-US" sz="1900" b="1" dirty="0"/>
              <a:t>- 1:15</a:t>
            </a:r>
            <a:r>
              <a:rPr lang="en-US" sz="1900" dirty="0"/>
              <a:t> - TSAP. What does that mean?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1:15 - 1:30</a:t>
            </a:r>
            <a:r>
              <a:rPr lang="en-US" dirty="0"/>
              <a:t> - Transfer as a Junior. An Ivy Tech Perspective.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1:30 - 1:45</a:t>
            </a:r>
            <a:r>
              <a:rPr lang="en-US" dirty="0"/>
              <a:t> - Indiana University. A Four-year Perspective.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1:45 - 1:55</a:t>
            </a:r>
            <a:r>
              <a:rPr lang="en-US" dirty="0"/>
              <a:t> - Questions &amp; </a:t>
            </a:r>
            <a:r>
              <a:rPr lang="en-US" dirty="0" smtClean="0"/>
              <a:t>Discussion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1:55 - 2:00</a:t>
            </a:r>
            <a:r>
              <a:rPr lang="en-US" dirty="0"/>
              <a:t> - AACRAO Technology and Transfer Conference Overview &amp; Wrap Up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3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6" y="619183"/>
            <a:ext cx="10203569" cy="1039092"/>
          </a:xfrm>
        </p:spPr>
        <p:txBody>
          <a:bodyPr/>
          <a:lstStyle/>
          <a:p>
            <a:r>
              <a:rPr lang="en-US" dirty="0"/>
              <a:t>Degree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064" y="1936955"/>
            <a:ext cx="25170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400" b="1" dirty="0" err="1">
                <a:solidFill>
                  <a:prstClr val="black"/>
                </a:solidFill>
              </a:rPr>
              <a:t>iGPS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/>
            <a:endParaRPr lang="en-US" sz="2400" dirty="0">
              <a:solidFill>
                <a:prstClr val="black"/>
              </a:solidFill>
            </a:endParaRPr>
          </a:p>
          <a:p>
            <a:pPr defTabSz="609585"/>
            <a:r>
              <a:rPr lang="en-US" sz="2400" dirty="0">
                <a:solidFill>
                  <a:prstClr val="black"/>
                </a:solidFill>
              </a:rPr>
              <a:t>Sample </a:t>
            </a:r>
          </a:p>
          <a:p>
            <a:pPr defTabSz="609585"/>
            <a:r>
              <a:rPr lang="en-US" sz="2400" dirty="0">
                <a:solidFill>
                  <a:prstClr val="black"/>
                </a:solidFill>
              </a:rPr>
              <a:t>Degree Map</a:t>
            </a:r>
          </a:p>
          <a:p>
            <a:pPr defTabSz="609585"/>
            <a:endParaRPr lang="en-US" sz="2400" dirty="0">
              <a:solidFill>
                <a:prstClr val="black"/>
              </a:solidFill>
            </a:endParaRPr>
          </a:p>
          <a:p>
            <a:pPr defTabSz="609585"/>
            <a:r>
              <a:rPr lang="en-US" sz="2400" dirty="0">
                <a:solidFill>
                  <a:prstClr val="black"/>
                </a:solidFill>
              </a:rPr>
              <a:t>TSAP plan</a:t>
            </a:r>
          </a:p>
          <a:p>
            <a:pPr defTabSz="609585"/>
            <a:endParaRPr lang="en-US" sz="2400" dirty="0">
              <a:solidFill>
                <a:prstClr val="black"/>
              </a:solidFill>
            </a:endParaRPr>
          </a:p>
          <a:p>
            <a:pPr defTabSz="609585"/>
            <a:r>
              <a:rPr lang="en-US" sz="2400" dirty="0">
                <a:solidFill>
                  <a:prstClr val="black"/>
                </a:solidFill>
              </a:rPr>
              <a:t>BS in Criminal Justice (IUPUI)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28" t="35556" r="4416" b="22007"/>
          <a:stretch/>
        </p:blipFill>
        <p:spPr>
          <a:xfrm>
            <a:off x="3886059" y="4046461"/>
            <a:ext cx="6793988" cy="245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5627" y="2369575"/>
            <a:ext cx="4414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dirty="0">
                <a:solidFill>
                  <a:prstClr val="black"/>
                </a:solidFill>
              </a:rPr>
              <a:t>TSAP Associate Degree</a:t>
            </a:r>
          </a:p>
          <a:p>
            <a:pPr algn="ctr" defTabSz="609585"/>
            <a:r>
              <a:rPr lang="en-US" sz="2400" dirty="0">
                <a:solidFill>
                  <a:prstClr val="black"/>
                </a:solidFill>
              </a:rPr>
              <a:t>completed at </a:t>
            </a:r>
          </a:p>
          <a:p>
            <a:pPr algn="ctr" defTabSz="609585"/>
            <a:r>
              <a:rPr lang="en-US" sz="2400" dirty="0">
                <a:solidFill>
                  <a:prstClr val="black"/>
                </a:solidFill>
              </a:rPr>
              <a:t>Ivy Tech or Vincennes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810" y="2405389"/>
            <a:ext cx="796613" cy="1219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853" y="2588557"/>
            <a:ext cx="792480" cy="8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05" y="619183"/>
            <a:ext cx="10183904" cy="1039092"/>
          </a:xfrm>
        </p:spPr>
        <p:txBody>
          <a:bodyPr/>
          <a:lstStyle/>
          <a:p>
            <a:r>
              <a:rPr lang="en-US" dirty="0"/>
              <a:t>System and Process Overview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11618"/>
          <a:stretch/>
        </p:blipFill>
        <p:spPr>
          <a:xfrm>
            <a:off x="589935" y="1622323"/>
            <a:ext cx="11139948" cy="47438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524569" y="5132440"/>
            <a:ext cx="3028335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867" b="1" u="sng" dirty="0">
                <a:solidFill>
                  <a:prstClr val="black"/>
                </a:solidFill>
              </a:rPr>
              <a:t>Key:</a:t>
            </a:r>
          </a:p>
          <a:p>
            <a:pPr defTabSz="609585"/>
            <a:r>
              <a:rPr lang="en-US" sz="1867" dirty="0">
                <a:solidFill>
                  <a:srgbClr val="00B050"/>
                </a:solidFill>
              </a:rPr>
              <a:t>Green </a:t>
            </a:r>
            <a:r>
              <a:rPr lang="en-US" sz="1867" dirty="0">
                <a:solidFill>
                  <a:prstClr val="black"/>
                </a:solidFill>
              </a:rPr>
              <a:t>= System Tool</a:t>
            </a:r>
          </a:p>
          <a:p>
            <a:pPr defTabSz="609585"/>
            <a:r>
              <a:rPr lang="en-US" sz="1867" dirty="0">
                <a:solidFill>
                  <a:srgbClr val="00B0F0"/>
                </a:solidFill>
              </a:rPr>
              <a:t>Blue </a:t>
            </a:r>
            <a:r>
              <a:rPr lang="en-US" sz="1867" dirty="0">
                <a:solidFill>
                  <a:prstClr val="black"/>
                </a:solidFill>
              </a:rPr>
              <a:t>= Action Descriptions</a:t>
            </a:r>
          </a:p>
          <a:p>
            <a:pPr defTabSz="609585"/>
            <a:r>
              <a:rPr lang="en-US" sz="1867" dirty="0">
                <a:solidFill>
                  <a:srgbClr val="FFC000"/>
                </a:solidFill>
              </a:rPr>
              <a:t>Yellow </a:t>
            </a:r>
            <a:r>
              <a:rPr lang="en-US" sz="1867" dirty="0">
                <a:solidFill>
                  <a:prstClr val="black"/>
                </a:solidFill>
              </a:rPr>
              <a:t>= Status Review</a:t>
            </a:r>
          </a:p>
        </p:txBody>
      </p:sp>
    </p:spTree>
    <p:extLst>
      <p:ext uri="{BB962C8B-B14F-4D97-AF65-F5344CB8AC3E}">
        <p14:creationId xmlns:p14="http://schemas.microsoft.com/office/powerpoint/2010/main" val="30259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173"/>
                </a:solidFill>
              </a:rPr>
              <a:t>Transfer Talk #3</a:t>
            </a:r>
            <a:endParaRPr lang="en-US" dirty="0">
              <a:solidFill>
                <a:srgbClr val="71717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93" y="1673479"/>
            <a:ext cx="8596668" cy="3880773"/>
          </a:xfrm>
        </p:spPr>
        <p:txBody>
          <a:bodyPr/>
          <a:lstStyle/>
          <a:p>
            <a:r>
              <a:rPr lang="en-US" dirty="0" smtClean="0"/>
              <a:t>Thursday, May 17, 2018:</a:t>
            </a:r>
            <a:r>
              <a:rPr lang="en-US" dirty="0"/>
              <a:t> </a:t>
            </a:r>
            <a:r>
              <a:rPr lang="en-US" dirty="0" smtClean="0"/>
              <a:t>1:00 – 2:00 PM (Eastern)</a:t>
            </a:r>
          </a:p>
          <a:p>
            <a:pPr marL="0" indent="0">
              <a:buNone/>
            </a:pPr>
            <a:r>
              <a:rPr lang="en-US" dirty="0" smtClean="0"/>
              <a:t>		Register now on </a:t>
            </a:r>
            <a:r>
              <a:rPr lang="en-US" dirty="0" smtClean="0">
                <a:hlinkClick r:id="rId2" action="ppaction://hlinkfile"/>
              </a:rPr>
              <a:t>IndianaTransferCouncil.org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Topic</a:t>
            </a:r>
            <a:r>
              <a:rPr lang="en-US" dirty="0"/>
              <a:t>: Great Partnership Programming Efforts for Smooth Transfer Transition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your program provide unique opportunities for transfer student support?  If so, we would like to learn more. 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Please </a:t>
            </a:r>
            <a:r>
              <a:rPr lang="en-US" b="1" dirty="0"/>
              <a:t>respond to </a:t>
            </a:r>
            <a:r>
              <a:rPr lang="en-US" b="1" dirty="0" smtClean="0"/>
              <a:t>the survey coming to you this afternoon </a:t>
            </a:r>
            <a:r>
              <a:rPr lang="en-US" b="1" dirty="0"/>
              <a:t>to let us know about your exciting initiatives</a:t>
            </a:r>
            <a:r>
              <a:rPr lang="en-US" dirty="0"/>
              <a:t> </a:t>
            </a:r>
            <a:r>
              <a:rPr lang="en-US" b="1" dirty="0"/>
              <a:t>which may be highlighted during May’s Transfer Talk. 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32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13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46190"/>
            <a:ext cx="9742205" cy="30052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17173"/>
                </a:solidFill>
              </a:rPr>
              <a:t>Thank you for joining us!</a:t>
            </a:r>
            <a:br>
              <a:rPr lang="en-US" dirty="0" smtClean="0">
                <a:solidFill>
                  <a:srgbClr val="717173"/>
                </a:solidFill>
              </a:rPr>
            </a:br>
            <a:r>
              <a:rPr lang="en-US" dirty="0">
                <a:solidFill>
                  <a:srgbClr val="717173"/>
                </a:solidFill>
              </a:rPr>
              <a:t/>
            </a:r>
            <a:br>
              <a:rPr lang="en-US" dirty="0">
                <a:solidFill>
                  <a:srgbClr val="717173"/>
                </a:solidFill>
              </a:rPr>
            </a:br>
            <a:r>
              <a:rPr lang="en-US" sz="2800" dirty="0" smtClean="0">
                <a:solidFill>
                  <a:srgbClr val="717173"/>
                </a:solidFill>
              </a:rPr>
              <a:t>Please email </a:t>
            </a:r>
            <a:r>
              <a:rPr lang="en-US" sz="2800" dirty="0" smtClean="0">
                <a:solidFill>
                  <a:srgbClr val="717173"/>
                </a:solidFill>
                <a:hlinkClick r:id="rId2"/>
              </a:rPr>
              <a:t>info@indianatransfercouncil.org</a:t>
            </a:r>
            <a:r>
              <a:rPr lang="en-US" sz="2800" dirty="0" smtClean="0">
                <a:solidFill>
                  <a:srgbClr val="717173"/>
                </a:solidFill>
              </a:rPr>
              <a:t> with </a:t>
            </a:r>
            <a:br>
              <a:rPr lang="en-US" sz="2800" dirty="0" smtClean="0">
                <a:solidFill>
                  <a:srgbClr val="717173"/>
                </a:solidFill>
              </a:rPr>
            </a:br>
            <a:r>
              <a:rPr lang="en-US" sz="2800" dirty="0" smtClean="0">
                <a:solidFill>
                  <a:srgbClr val="717173"/>
                </a:solidFill>
              </a:rPr>
              <a:t>questions and visit </a:t>
            </a:r>
            <a:r>
              <a:rPr lang="en-US" sz="2800" dirty="0" smtClean="0">
                <a:solidFill>
                  <a:srgbClr val="717173"/>
                </a:solidFill>
                <a:hlinkClick r:id="rId3" action="ppaction://hlinkfile"/>
              </a:rPr>
              <a:t>indianatransfercouncil.org</a:t>
            </a:r>
            <a:r>
              <a:rPr lang="en-US" sz="2800" dirty="0" smtClean="0">
                <a:solidFill>
                  <a:srgbClr val="717173"/>
                </a:solidFill>
              </a:rPr>
              <a:t> for the slides.</a:t>
            </a:r>
            <a:endParaRPr lang="en-US" sz="2800" dirty="0">
              <a:solidFill>
                <a:srgbClr val="71717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 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33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5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B5B5D"/>
                </a:solidFill>
              </a:rPr>
              <a:t>Presenters</a:t>
            </a:r>
            <a:endParaRPr lang="en-US" dirty="0">
              <a:solidFill>
                <a:srgbClr val="5B5B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2133"/>
            <a:ext cx="8596668" cy="418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Mr. Mike </a:t>
            </a:r>
            <a:r>
              <a:rPr lang="en-US" b="1" dirty="0" err="1" smtClean="0"/>
              <a:t>Gress</a:t>
            </a:r>
            <a:r>
              <a:rPr lang="en-US" b="1" dirty="0" smtClean="0"/>
              <a:t>, Vincennes University </a:t>
            </a:r>
          </a:p>
          <a:p>
            <a:pPr marL="457200" lvl="1" indent="0">
              <a:buNone/>
            </a:pPr>
            <a:r>
              <a:rPr lang="en-US" dirty="0" smtClean="0"/>
              <a:t>Assistant </a:t>
            </a:r>
            <a:r>
              <a:rPr lang="en-US" dirty="0"/>
              <a:t>Provost for Curriculum and Instruction, Director of Institutional Effectiveness, Professor of English and Philosophy, Vincennes </a:t>
            </a:r>
            <a:r>
              <a:rPr lang="en-US" dirty="0" smtClean="0"/>
              <a:t>University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Dr. Russ </a:t>
            </a:r>
            <a:r>
              <a:rPr lang="en-US" b="1" dirty="0" smtClean="0"/>
              <a:t>Baker, Ivy Tech Community College </a:t>
            </a:r>
          </a:p>
          <a:p>
            <a:pPr marL="457200" lvl="1" indent="0">
              <a:buNone/>
            </a:pPr>
            <a:r>
              <a:rPr lang="en-US" dirty="0" smtClean="0"/>
              <a:t>Vice </a:t>
            </a:r>
            <a:r>
              <a:rPr lang="en-US" dirty="0"/>
              <a:t>President of Academic Affairs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Dr. Carolyn Gentle-</a:t>
            </a:r>
            <a:r>
              <a:rPr lang="en-US" b="1" dirty="0" err="1"/>
              <a:t>Genitty</a:t>
            </a:r>
            <a:r>
              <a:rPr lang="en-US" b="1" dirty="0"/>
              <a:t>, </a:t>
            </a:r>
            <a:r>
              <a:rPr lang="en-US" b="1" dirty="0" smtClean="0"/>
              <a:t>Indiana University </a:t>
            </a:r>
          </a:p>
          <a:p>
            <a:pPr marL="457200" lvl="1" indent="0">
              <a:buNone/>
            </a:pPr>
            <a:r>
              <a:rPr lang="en-US" dirty="0" smtClean="0"/>
              <a:t>Assistant </a:t>
            </a:r>
            <a:r>
              <a:rPr lang="en-US" dirty="0"/>
              <a:t>Vice President for University Academic Policy</a:t>
            </a:r>
            <a:br>
              <a:rPr lang="en-US" dirty="0"/>
            </a:br>
            <a:r>
              <a:rPr lang="en-US" dirty="0"/>
              <a:t>Director, University Transfer Office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4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93" y="1985319"/>
            <a:ext cx="8596668" cy="375645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717173"/>
                </a:solidFill>
              </a:rPr>
              <a:t>TSAP. </a:t>
            </a:r>
            <a:br>
              <a:rPr lang="en-US" sz="5400" dirty="0" smtClean="0">
                <a:solidFill>
                  <a:srgbClr val="717173"/>
                </a:solidFill>
              </a:rPr>
            </a:br>
            <a:r>
              <a:rPr lang="en-US" sz="5400" dirty="0" smtClean="0">
                <a:solidFill>
                  <a:srgbClr val="717173"/>
                </a:solidFill>
              </a:rPr>
              <a:t>What does that Mean? </a:t>
            </a:r>
            <a:endParaRPr lang="en-US" sz="5400" dirty="0">
              <a:solidFill>
                <a:srgbClr val="71717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5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Single Articulation Pathways (TSAP)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TSAPs are: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Based on competencies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Structured around a specific sequence of courses in the major leading to an associate degree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2 + 2 (associate to baccalaureate) degree pathways apply to all related degrees at public universities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6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0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Single Articulation Pathways (TSAP)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TSAPs: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Incorporate the STGEC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Require a minimum cumulative GPA of 2.0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May include credit earned through AP and CLEP exams, and Dual Credit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7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2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Single Articulation Pathways (TSAP)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u="sng" dirty="0"/>
              <a:t>In Effect for Students Fall </a:t>
            </a:r>
            <a:r>
              <a:rPr lang="en-US" u="sng" dirty="0" smtClean="0"/>
              <a:t>2015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sz="1400" dirty="0"/>
              <a:t>Business Administration </a:t>
            </a:r>
            <a:endParaRPr lang="en-US" sz="1400" dirty="0" smtClean="0"/>
          </a:p>
          <a:p>
            <a:r>
              <a:rPr lang="en-US" sz="1400" dirty="0" smtClean="0"/>
              <a:t>Information </a:t>
            </a:r>
            <a:r>
              <a:rPr lang="en-US" sz="1400" dirty="0"/>
              <a:t>Technology and Informatics </a:t>
            </a:r>
          </a:p>
          <a:p>
            <a:r>
              <a:rPr lang="en-US" sz="1400" dirty="0"/>
              <a:t>Mechanical Engineering </a:t>
            </a:r>
          </a:p>
          <a:p>
            <a:r>
              <a:rPr lang="en-US" sz="1400" dirty="0"/>
              <a:t>Mechanical Engineering Technology </a:t>
            </a:r>
          </a:p>
          <a:p>
            <a:r>
              <a:rPr lang="en-US" sz="1400" dirty="0"/>
              <a:t>Nursing </a:t>
            </a:r>
          </a:p>
          <a:p>
            <a:r>
              <a:rPr lang="en-US" sz="1400" dirty="0"/>
              <a:t>Computer Science 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Criminal Justice </a:t>
            </a:r>
          </a:p>
          <a:p>
            <a:r>
              <a:rPr lang="en-US" sz="1400" dirty="0"/>
              <a:t>Education, Early Childhood</a:t>
            </a:r>
          </a:p>
          <a:p>
            <a:r>
              <a:rPr lang="en-US" sz="1400" dirty="0"/>
              <a:t>Education, Elementary </a:t>
            </a:r>
          </a:p>
          <a:p>
            <a:r>
              <a:rPr lang="en-US" sz="1400" dirty="0"/>
              <a:t>Education, Special </a:t>
            </a:r>
          </a:p>
          <a:p>
            <a:r>
              <a:rPr lang="en-US" sz="1400" dirty="0"/>
              <a:t>Electrical Engineering Technology </a:t>
            </a:r>
            <a:endParaRPr lang="en-US" sz="1400" dirty="0" smtClean="0"/>
          </a:p>
          <a:p>
            <a:r>
              <a:rPr lang="en-US" sz="1400" dirty="0" smtClean="0"/>
              <a:t>Social Work 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8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3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Single Articulation Pathways (TSAP)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In Effect for Students Entering Fall 2017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Biology </a:t>
            </a:r>
            <a:endParaRPr lang="en-US" dirty="0"/>
          </a:p>
          <a:p>
            <a:r>
              <a:rPr lang="en-US" dirty="0"/>
              <a:t>Chemistry </a:t>
            </a:r>
            <a:endParaRPr lang="en-US" dirty="0" smtClean="0"/>
          </a:p>
          <a:p>
            <a:r>
              <a:rPr lang="en-US" dirty="0" smtClean="0"/>
              <a:t>Human Services </a:t>
            </a:r>
            <a:endParaRPr lang="en-US" dirty="0"/>
          </a:p>
          <a:p>
            <a:r>
              <a:rPr lang="en-US" dirty="0"/>
              <a:t>Psychology</a:t>
            </a:r>
          </a:p>
          <a:p>
            <a:r>
              <a:rPr lang="en-US" dirty="0" smtClean="0"/>
              <a:t>Sociology*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 smtClean="0"/>
              <a:t>* Sociology TSAP is only offered at Vincennes University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IndianaTransferCouncil.org | Transfer Talk #2 | April 19, 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974D-D9AE-4528-9BF3-D0BC699C6337}" type="slidenum">
              <a:rPr lang="en-US" smtClean="0">
                <a:solidFill>
                  <a:srgbClr val="5FCBEF"/>
                </a:solidFill>
              </a:rPr>
              <a:pPr/>
              <a:t>9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279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26292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Custom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26292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7CB5E0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Facet">
  <a:themeElements>
    <a:clrScheme name="Custom 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26292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1_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-template [Read-Only]" id="{FBDE60E4-A3F0-4CFA-B88D-7266F9E872F6}" vid="{DEA9686F-4639-4D82-ACF7-3573E0EB978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1139</Words>
  <Application>Microsoft Office PowerPoint</Application>
  <PresentationFormat>Widescreen</PresentationFormat>
  <Paragraphs>241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Georgia</vt:lpstr>
      <vt:lpstr>Trebuchet MS</vt:lpstr>
      <vt:lpstr>Wingdings</vt:lpstr>
      <vt:lpstr>Wingdings 3</vt:lpstr>
      <vt:lpstr>Facet</vt:lpstr>
      <vt:lpstr>1_Facet</vt:lpstr>
      <vt:lpstr>2_Facet</vt:lpstr>
      <vt:lpstr>1_Main</vt:lpstr>
      <vt:lpstr>1_Office Theme</vt:lpstr>
      <vt:lpstr>PowerPoint Presentation</vt:lpstr>
      <vt:lpstr>Before we begin…</vt:lpstr>
      <vt:lpstr>Agenda for Transfer Talk #2</vt:lpstr>
      <vt:lpstr>Presenters</vt:lpstr>
      <vt:lpstr>TSAP.  What does that Mean? </vt:lpstr>
      <vt:lpstr>Transfer Single Articulation Pathways (TSAP)</vt:lpstr>
      <vt:lpstr>Transfer Single Articulation Pathways (TSAP)</vt:lpstr>
      <vt:lpstr>Transfer Single Articulation Pathways (TSAP)</vt:lpstr>
      <vt:lpstr>Transfer Single Articulation Pathways (TSAP)</vt:lpstr>
      <vt:lpstr>Transfer Single Articulation Pathways (TSAP)</vt:lpstr>
      <vt:lpstr>TSAP Advising Considerations</vt:lpstr>
      <vt:lpstr>TSAP Benefits </vt:lpstr>
      <vt:lpstr>Transfer as a Junior.  An Ivy Tech Prospective.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Indiana University.  A Four Year Perspective. </vt:lpstr>
      <vt:lpstr>Transfer Single Articulation Pathways</vt:lpstr>
      <vt:lpstr>Overview</vt:lpstr>
      <vt:lpstr>TSAP Flow: The Student Experience</vt:lpstr>
      <vt:lpstr>Degree Components</vt:lpstr>
      <vt:lpstr>Advising</vt:lpstr>
      <vt:lpstr>The University Transfer Office</vt:lpstr>
      <vt:lpstr>Degree Maps</vt:lpstr>
      <vt:lpstr>Degree Maps</vt:lpstr>
      <vt:lpstr>System and Process Overview</vt:lpstr>
      <vt:lpstr>Transfer Talk #3</vt:lpstr>
      <vt:lpstr>Thank you for joining us!  Please email info@indianatransfercouncil.org with  questions and visit indianatransfercouncil.org for the slides.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Scholten, Jillian (CHE)</dc:creator>
  <cp:lastModifiedBy>Clark, Dawn (CHE)</cp:lastModifiedBy>
  <cp:revision>78</cp:revision>
  <dcterms:created xsi:type="dcterms:W3CDTF">2018-03-08T14:54:09Z</dcterms:created>
  <dcterms:modified xsi:type="dcterms:W3CDTF">2018-04-23T13:47:29Z</dcterms:modified>
</cp:coreProperties>
</file>