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94" r:id="rId3"/>
    <p:sldMasterId id="2147483711" r:id="rId4"/>
  </p:sldMasterIdLst>
  <p:notesMasterIdLst>
    <p:notesMasterId r:id="rId31"/>
  </p:notesMasterIdLst>
  <p:sldIdLst>
    <p:sldId id="257" r:id="rId5"/>
    <p:sldId id="258" r:id="rId6"/>
    <p:sldId id="259" r:id="rId7"/>
    <p:sldId id="260" r:id="rId8"/>
    <p:sldId id="267"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65" r:id="rId22"/>
    <p:sldId id="262" r:id="rId23"/>
    <p:sldId id="263" r:id="rId24"/>
    <p:sldId id="264" r:id="rId25"/>
    <p:sldId id="266" r:id="rId26"/>
    <p:sldId id="268" r:id="rId27"/>
    <p:sldId id="269" r:id="rId28"/>
    <p:sldId id="270" r:id="rId29"/>
    <p:sldId id="28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71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433" autoAdjust="0"/>
  </p:normalViewPr>
  <p:slideViewPr>
    <p:cSldViewPr snapToGrid="0">
      <p:cViewPr varScale="1">
        <p:scale>
          <a:sx n="112" d="100"/>
          <a:sy n="112" d="100"/>
        </p:scale>
        <p:origin x="492" y="10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Sheet1!$G$4:$G$5</c:f>
              <c:strCache>
                <c:ptCount val="2"/>
                <c:pt idx="0">
                  <c:v>four-year</c:v>
                </c:pt>
                <c:pt idx="1">
                  <c:v>two-year</c:v>
                </c:pt>
              </c:strCache>
            </c:strRef>
          </c:cat>
          <c:val>
            <c:numRef>
              <c:f>Sheet1!$H$4:$H$5</c:f>
              <c:numCache>
                <c:formatCode>0%</c:formatCode>
                <c:ptCount val="2"/>
                <c:pt idx="0">
                  <c:v>0.55410361206229974</c:v>
                </c:pt>
                <c:pt idx="1">
                  <c:v>0.22295947312597125</c:v>
                </c:pt>
              </c:numCache>
            </c:numRef>
          </c:val>
        </c:ser>
        <c:ser>
          <c:idx val="1"/>
          <c:order val="1"/>
          <c:spPr>
            <a:solidFill>
              <a:schemeClr val="accent6">
                <a:lumMod val="75000"/>
              </a:schemeClr>
            </a:solidFill>
            <a:ln>
              <a:noFill/>
            </a:ln>
            <a:effectLst/>
          </c:spPr>
          <c:invertIfNegative val="0"/>
          <c:cat>
            <c:strRef>
              <c:f>Sheet1!$G$4:$G$5</c:f>
              <c:strCache>
                <c:ptCount val="2"/>
                <c:pt idx="0">
                  <c:v>four-year</c:v>
                </c:pt>
                <c:pt idx="1">
                  <c:v>two-year</c:v>
                </c:pt>
              </c:strCache>
            </c:strRef>
          </c:cat>
          <c:val>
            <c:numRef>
              <c:f>Sheet1!$I$4:$I$5</c:f>
              <c:numCache>
                <c:formatCode>0%</c:formatCode>
                <c:ptCount val="2"/>
                <c:pt idx="0">
                  <c:v>0.11150999668618138</c:v>
                </c:pt>
                <c:pt idx="1">
                  <c:v>6.497126365901186E-2</c:v>
                </c:pt>
              </c:numCache>
            </c:numRef>
          </c:val>
        </c:ser>
        <c:ser>
          <c:idx val="2"/>
          <c:order val="2"/>
          <c:spPr>
            <a:noFill/>
            <a:ln>
              <a:noFill/>
            </a:ln>
            <a:effectLst/>
          </c:spPr>
          <c:invertIfNegative val="0"/>
          <c:dLbls>
            <c:dLbl>
              <c:idx val="0"/>
              <c:layout>
                <c:manualLayout>
                  <c:x val="-4.8935818526963472E-2"/>
                  <c:y val="2.528511854140408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4168187918514697E-2"/>
                  <c:y val="8.5436319584180145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1"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Sheet1!$G$4:$G$5</c:f>
              <c:strCache>
                <c:ptCount val="2"/>
                <c:pt idx="0">
                  <c:v>four-year</c:v>
                </c:pt>
                <c:pt idx="1">
                  <c:v>two-year</c:v>
                </c:pt>
              </c:strCache>
            </c:strRef>
          </c:cat>
          <c:val>
            <c:numRef>
              <c:f>Sheet1!$J$4:$J$5</c:f>
              <c:numCache>
                <c:formatCode>0%</c:formatCode>
                <c:ptCount val="2"/>
                <c:pt idx="0">
                  <c:v>0.66561360874848119</c:v>
                </c:pt>
                <c:pt idx="1">
                  <c:v>0.28000000000000003</c:v>
                </c:pt>
              </c:numCache>
            </c:numRef>
          </c:val>
        </c:ser>
        <c:dLbls>
          <c:showLegendKey val="0"/>
          <c:showVal val="0"/>
          <c:showCatName val="0"/>
          <c:showSerName val="0"/>
          <c:showPercent val="0"/>
          <c:showBubbleSize val="0"/>
        </c:dLbls>
        <c:gapWidth val="150"/>
        <c:overlap val="100"/>
        <c:axId val="723569832"/>
        <c:axId val="723568656"/>
      </c:barChart>
      <c:catAx>
        <c:axId val="723569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Narrow" panose="020B0606020202030204" pitchFamily="34" charset="0"/>
                <a:ea typeface="+mn-ea"/>
                <a:cs typeface="+mn-cs"/>
              </a:defRPr>
            </a:pPr>
            <a:endParaRPr lang="en-US"/>
          </a:p>
        </c:txPr>
        <c:crossAx val="723568656"/>
        <c:crosses val="autoZero"/>
        <c:auto val="1"/>
        <c:lblAlgn val="ctr"/>
        <c:lblOffset val="100"/>
        <c:noMultiLvlLbl val="0"/>
      </c:catAx>
      <c:valAx>
        <c:axId val="723568656"/>
        <c:scaling>
          <c:orientation val="minMax"/>
          <c:max val="0.7500000000000001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72356983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0.26742</cdr:x>
      <cdr:y>0.02334</cdr:y>
    </cdr:from>
    <cdr:to>
      <cdr:x>0.66113</cdr:x>
      <cdr:y>0.1415</cdr:y>
    </cdr:to>
    <cdr:sp macro="" textlink="">
      <cdr:nvSpPr>
        <cdr:cNvPr id="2" name="TextBox 1"/>
        <cdr:cNvSpPr txBox="1"/>
      </cdr:nvSpPr>
      <cdr:spPr>
        <a:xfrm xmlns:a="http://schemas.openxmlformats.org/drawingml/2006/main">
          <a:off x="2157414" y="78763"/>
          <a:ext cx="3176132" cy="3987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smtClean="0">
              <a:solidFill>
                <a:schemeClr val="tx1"/>
              </a:solidFill>
            </a:rPr>
            <a:t>Total completion rate</a:t>
          </a:r>
          <a:endParaRPr lang="en-US" sz="160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E98FC4-155F-442D-B8D0-CB0E44BC8955}" type="datetimeFigureOut">
              <a:rPr lang="en-US" smtClean="0"/>
              <a:t>3/13/2018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F2B25D-D9A0-43B5-9AA1-3B79F9FC4076}" type="slidenum">
              <a:rPr lang="en-US" smtClean="0"/>
              <a:t>‹#›</a:t>
            </a:fld>
            <a:endParaRPr lang="en-US"/>
          </a:p>
        </p:txBody>
      </p:sp>
    </p:spTree>
    <p:extLst>
      <p:ext uri="{BB962C8B-B14F-4D97-AF65-F5344CB8AC3E}">
        <p14:creationId xmlns:p14="http://schemas.microsoft.com/office/powerpoint/2010/main" val="1615207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2B25D-D9A0-43B5-9AA1-3B79F9FC4076}" type="slidenum">
              <a:rPr lang="en-US" smtClean="0"/>
              <a:t>2</a:t>
            </a:fld>
            <a:endParaRPr lang="en-US"/>
          </a:p>
        </p:txBody>
      </p:sp>
    </p:spTree>
    <p:extLst>
      <p:ext uri="{BB962C8B-B14F-4D97-AF65-F5344CB8AC3E}">
        <p14:creationId xmlns:p14="http://schemas.microsoft.com/office/powerpoint/2010/main" val="2056718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E9E148-0301-4430-8886-A50423E2308C}"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324202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E9E148-0301-4430-8886-A50423E2308C}"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55265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E9E148-0301-4430-8886-A50423E2308C}"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283018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E9E148-0301-4430-8886-A50423E2308C}"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37297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E9E148-0301-4430-8886-A50423E2308C}"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503237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out of state students choose institutions near the border</a:t>
            </a:r>
            <a:r>
              <a:rPr lang="en-US" baseline="0" dirty="0" smtClean="0"/>
              <a:t> or online schools</a:t>
            </a:r>
            <a:endParaRPr lang="en-US" dirty="0"/>
          </a:p>
        </p:txBody>
      </p:sp>
      <p:sp>
        <p:nvSpPr>
          <p:cNvPr id="4" name="Slide Number Placeholder 3"/>
          <p:cNvSpPr>
            <a:spLocks noGrp="1"/>
          </p:cNvSpPr>
          <p:nvPr>
            <p:ph type="sldNum" sz="quarter" idx="10"/>
          </p:nvPr>
        </p:nvSpPr>
        <p:spPr/>
        <p:txBody>
          <a:bodyPr/>
          <a:lstStyle/>
          <a:p>
            <a:fld id="{D1E9E148-0301-4430-8886-A50423E2308C}"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793958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E9E148-0301-4430-8886-A50423E2308C}"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028598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--slight increases in success rates</a:t>
            </a:r>
            <a:r>
              <a:rPr lang="en-US" baseline="0" dirty="0" smtClean="0"/>
              <a:t> (1.5%) over  past few years, more difficult to move as number of transfers increases</a:t>
            </a:r>
            <a:endParaRPr lang="en-US" dirty="0"/>
          </a:p>
        </p:txBody>
      </p:sp>
      <p:sp>
        <p:nvSpPr>
          <p:cNvPr id="4" name="Slide Number Placeholder 3"/>
          <p:cNvSpPr>
            <a:spLocks noGrp="1"/>
          </p:cNvSpPr>
          <p:nvPr>
            <p:ph type="sldNum" sz="quarter" idx="10"/>
          </p:nvPr>
        </p:nvSpPr>
        <p:spPr/>
        <p:txBody>
          <a:bodyPr/>
          <a:lstStyle/>
          <a:p>
            <a:fld id="{D1E9E148-0301-4430-8886-A50423E2308C}"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628586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246A2A-9524-F949-8875-AF8DAB15A41B}"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565917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E9E148-0301-4430-8886-A50423E2308C}"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603086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C97EBDF-84CE-4398-A58A-C10389D44F3D}" type="datetime1">
              <a:rPr lang="en-US" smtClean="0">
                <a:solidFill>
                  <a:prstClr val="black">
                    <a:tint val="75000"/>
                  </a:prstClr>
                </a:solidFill>
              </a:r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3442543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65CE97-9A99-4D64-9DFF-EB0E0F6723E7}" type="datetime1">
              <a:rPr lang="en-US" smtClean="0">
                <a:solidFill>
                  <a:prstClr val="black">
                    <a:tint val="75000"/>
                  </a:prstClr>
                </a:solidFill>
              </a:r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2796743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25A61E-152E-4D4D-849E-7FFF201454A7}" type="datetime1">
              <a:rPr lang="en-US" smtClean="0">
                <a:solidFill>
                  <a:prstClr val="black">
                    <a:tint val="75000"/>
                  </a:prstClr>
                </a:solidFill>
              </a:r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1279820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23693B-171F-43D8-9FD8-B563BF09F41E}" type="datetime1">
              <a:rPr lang="en-US" smtClean="0">
                <a:solidFill>
                  <a:prstClr val="black">
                    <a:tint val="75000"/>
                  </a:prstClr>
                </a:solidFill>
              </a:r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4131645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09A809-399C-49A7-A663-3DB404F601E2}" type="datetime1">
              <a:rPr lang="en-US" smtClean="0">
                <a:solidFill>
                  <a:prstClr val="black">
                    <a:tint val="75000"/>
                  </a:prstClr>
                </a:solidFill>
              </a:r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1897877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34B580-9A41-41C8-982D-9BFCB4E9557E}" type="datetime1">
              <a:rPr lang="en-US" smtClean="0">
                <a:solidFill>
                  <a:prstClr val="black">
                    <a:tint val="75000"/>
                  </a:prstClr>
                </a:solidFill>
              </a:r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595169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A5CD99-369F-4786-83C6-5921311914DD}" type="datetime1">
              <a:rPr lang="en-US" smtClean="0">
                <a:solidFill>
                  <a:prstClr val="black">
                    <a:tint val="75000"/>
                  </a:prstClr>
                </a:solidFill>
              </a:r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4060597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7AF394-46AF-4113-AEE4-ED1E1E79B6EA}" type="datetime1">
              <a:rPr lang="en-US" smtClean="0">
                <a:solidFill>
                  <a:prstClr val="black">
                    <a:tint val="75000"/>
                  </a:prstClr>
                </a:solidFill>
              </a:r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2710050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6C43159-1709-42E9-9E02-83B39CD362C9}" type="datetime1">
              <a:rPr lang="en-US" smtClean="0">
                <a:solidFill>
                  <a:prstClr val="black">
                    <a:tint val="75000"/>
                  </a:prstClr>
                </a:solidFill>
              </a:r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2899470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516738-94E5-44C3-B986-AF6061915ADD}" type="datetime1">
              <a:rPr lang="en-US" smtClean="0">
                <a:solidFill>
                  <a:prstClr val="black">
                    <a:tint val="75000"/>
                  </a:prstClr>
                </a:solidFill>
              </a:r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2691280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DA25C2-9A27-4261-85D8-FDDC390B778E}" type="datetime1">
              <a:rPr lang="en-US" smtClean="0">
                <a:solidFill>
                  <a:prstClr val="black">
                    <a:tint val="75000"/>
                  </a:prstClr>
                </a:solidFill>
              </a:r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2962271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DACFDD-8AD8-4241-BBA7-12CD4E03582C}" type="datetime1">
              <a:rPr lang="en-US" smtClean="0">
                <a:solidFill>
                  <a:prstClr val="black">
                    <a:tint val="75000"/>
                  </a:prstClr>
                </a:solidFill>
              </a:r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23573788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F962EC-8DF7-4BFF-A136-016C6ADC181B}" type="datetime1">
              <a:rPr lang="en-US" smtClean="0">
                <a:solidFill>
                  <a:prstClr val="black">
                    <a:tint val="75000"/>
                  </a:prstClr>
                </a:solidFill>
              </a:r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1156289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474EF98-A74A-4962-BB3E-73BC03ABA87C}" type="datetime1">
              <a:rPr lang="en-US" smtClean="0">
                <a:solidFill>
                  <a:prstClr val="black">
                    <a:tint val="75000"/>
                  </a:prstClr>
                </a:solidFill>
              </a:rPr>
              <a:t>3/13/2018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1343358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2541B3-5943-489D-B2FE-BD01B40561E8}" type="datetime1">
              <a:rPr lang="en-US" smtClean="0">
                <a:solidFill>
                  <a:prstClr val="black">
                    <a:tint val="75000"/>
                  </a:prstClr>
                </a:solidFill>
              </a:rPr>
              <a:t>3/13/2018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7716997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BBD232-8CCA-4AC0-956F-3E2DD30A5FFE}" type="datetime1">
              <a:rPr lang="en-US" smtClean="0">
                <a:solidFill>
                  <a:prstClr val="black">
                    <a:tint val="75000"/>
                  </a:prstClr>
                </a:solidFill>
              </a:rPr>
              <a:t>3/13/2018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16665340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DEB0C-4B85-4AC6-9896-1D9486F03A15}" type="datetime1">
              <a:rPr lang="en-US" smtClean="0">
                <a:solidFill>
                  <a:prstClr val="black">
                    <a:tint val="75000"/>
                  </a:prstClr>
                </a:solidFill>
              </a:r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38234841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
        <p:nvSpPr>
          <p:cNvPr id="5" name="Date Placeholder 4"/>
          <p:cNvSpPr>
            <a:spLocks noGrp="1"/>
          </p:cNvSpPr>
          <p:nvPr>
            <p:ph type="dt" sz="half" idx="10"/>
          </p:nvPr>
        </p:nvSpPr>
        <p:spPr/>
        <p:txBody>
          <a:bodyPr/>
          <a:lstStyle/>
          <a:p>
            <a:fld id="{BD64519B-0A19-4AEE-8840-D3FBAFC85963}" type="datetime1">
              <a:rPr lang="en-US" smtClean="0">
                <a:solidFill>
                  <a:prstClr val="black">
                    <a:tint val="75000"/>
                  </a:prstClr>
                </a:solidFill>
              </a:rPr>
              <a:t>3/13/2018</a:t>
            </a:fld>
            <a:endParaRPr lang="en-US">
              <a:solidFill>
                <a:prstClr val="black">
                  <a:tint val="75000"/>
                </a:prstClr>
              </a:solidFill>
            </a:endParaRPr>
          </a:p>
        </p:txBody>
      </p:sp>
    </p:spTree>
    <p:extLst>
      <p:ext uri="{BB962C8B-B14F-4D97-AF65-F5344CB8AC3E}">
        <p14:creationId xmlns:p14="http://schemas.microsoft.com/office/powerpoint/2010/main" val="1825153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705D09-8B62-4FC1-97B1-C250AC10DF3C}" type="datetime1">
              <a:rPr lang="en-US" smtClean="0">
                <a:solidFill>
                  <a:prstClr val="black">
                    <a:tint val="75000"/>
                  </a:prstClr>
                </a:solidFill>
              </a:r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41188558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F7A2B0-0957-4587-BB0B-BEA6B7DC7DB9}" type="datetime1">
              <a:rPr lang="en-US" smtClean="0">
                <a:solidFill>
                  <a:prstClr val="black">
                    <a:tint val="75000"/>
                  </a:prstClr>
                </a:solidFill>
              </a:r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685737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1F1CF-521D-4D3B-A93D-A535AF33AD5C}" type="datetime1">
              <a:rPr lang="en-US" smtClean="0">
                <a:solidFill>
                  <a:prstClr val="black">
                    <a:tint val="75000"/>
                  </a:prstClr>
                </a:solidFill>
              </a:r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2657578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DF936F-2E1E-4554-941A-BB6FC88397B5}" type="datetime1">
              <a:rPr lang="en-US" smtClean="0">
                <a:solidFill>
                  <a:prstClr val="black">
                    <a:tint val="75000"/>
                  </a:prstClr>
                </a:solidFill>
              </a:r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778382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3DF2B3-09B1-4C76-AB33-30DF5D39947C}" type="datetime1">
              <a:rPr lang="en-US" smtClean="0">
                <a:solidFill>
                  <a:prstClr val="black">
                    <a:tint val="75000"/>
                  </a:prstClr>
                </a:solidFill>
              </a:r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28398698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1F57F7-B20B-4016-B0EF-CF75A19D3B73}" type="datetime1">
              <a:rPr lang="en-US" smtClean="0">
                <a:solidFill>
                  <a:prstClr val="black">
                    <a:tint val="75000"/>
                  </a:prstClr>
                </a:solidFill>
              </a:r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19928365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EF183D-71F7-4E0E-B714-4B2841CA69E2}" type="datetime1">
              <a:rPr lang="en-US" smtClean="0">
                <a:solidFill>
                  <a:prstClr val="black">
                    <a:tint val="75000"/>
                  </a:prstClr>
                </a:solidFill>
              </a:r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41084228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55BA19-F499-436A-944F-E7FA6C5D9C6D}" type="datetime1">
              <a:rPr lang="en-US" smtClean="0">
                <a:solidFill>
                  <a:prstClr val="black">
                    <a:tint val="75000"/>
                  </a:prstClr>
                </a:solidFill>
              </a:r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19439463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1FE577-87F9-40EA-864D-241C5DC47485}" type="datetime1">
              <a:rPr lang="en-US" smtClean="0">
                <a:solidFill>
                  <a:prstClr val="black">
                    <a:tint val="75000"/>
                  </a:prstClr>
                </a:solidFill>
              </a:r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17395862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39446A-4632-4158-8FF8-67DAA6435A5C}" type="datetime1">
              <a:rPr lang="en-US" smtClean="0">
                <a:solidFill>
                  <a:prstClr val="black">
                    <a:tint val="75000"/>
                  </a:prstClr>
                </a:solidFill>
              </a:r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13178017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115E1E-FC7D-4D3B-AEF2-8C58D7EF418E}" type="datetime1">
              <a:rPr lang="en-US" smtClean="0">
                <a:solidFill>
                  <a:prstClr val="black">
                    <a:tint val="75000"/>
                  </a:prstClr>
                </a:solidFill>
              </a:r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2233820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FCFC2D1-28CF-44F9-B47D-BBF3A6BA8D94}" type="datetime1">
              <a:rPr lang="en-US" smtClean="0">
                <a:solidFill>
                  <a:prstClr val="black">
                    <a:tint val="75000"/>
                  </a:prstClr>
                </a:solidFill>
              </a:r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29387186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DB96F4C-858A-46F0-8A61-617257DFB87A}" type="datetime1">
              <a:rPr lang="en-US" smtClean="0">
                <a:solidFill>
                  <a:prstClr val="black">
                    <a:tint val="75000"/>
                  </a:prstClr>
                </a:solidFill>
              </a:rPr>
              <a:t>3/13/2018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38361148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1FF4299-A82A-418B-A8C5-59572814F032}" type="datetime1">
              <a:rPr lang="en-US" smtClean="0">
                <a:solidFill>
                  <a:prstClr val="black">
                    <a:tint val="75000"/>
                  </a:prstClr>
                </a:solidFill>
              </a:rPr>
              <a:t>3/13/2018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16052230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90A63D-B8B4-402E-94B9-8C25D1911739}" type="datetime1">
              <a:rPr lang="en-US" smtClean="0">
                <a:solidFill>
                  <a:prstClr val="black">
                    <a:tint val="75000"/>
                  </a:prstClr>
                </a:solidFill>
              </a:rPr>
              <a:t>3/13/2018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322324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0B28A28-D23D-41DE-B647-B7B0CD7B32C2}" type="datetime1">
              <a:rPr lang="en-US" smtClean="0">
                <a:solidFill>
                  <a:prstClr val="black">
                    <a:tint val="75000"/>
                  </a:prstClr>
                </a:solidFill>
              </a:r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24207079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143D64-505A-483A-903C-C61EFE85DEF7}" type="datetime1">
              <a:rPr lang="en-US" smtClean="0">
                <a:solidFill>
                  <a:prstClr val="black">
                    <a:tint val="75000"/>
                  </a:prstClr>
                </a:solidFill>
              </a:r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3602836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
        <p:nvSpPr>
          <p:cNvPr id="5" name="Date Placeholder 4"/>
          <p:cNvSpPr>
            <a:spLocks noGrp="1"/>
          </p:cNvSpPr>
          <p:nvPr>
            <p:ph type="dt" sz="half" idx="10"/>
          </p:nvPr>
        </p:nvSpPr>
        <p:spPr/>
        <p:txBody>
          <a:bodyPr/>
          <a:lstStyle/>
          <a:p>
            <a:fld id="{2694560F-A960-4B15-A71A-E91E352B570C}" type="datetime1">
              <a:rPr lang="en-US" smtClean="0">
                <a:solidFill>
                  <a:prstClr val="black">
                    <a:tint val="75000"/>
                  </a:prstClr>
                </a:solidFill>
              </a:rPr>
              <a:t>3/13/2018</a:t>
            </a:fld>
            <a:endParaRPr lang="en-US">
              <a:solidFill>
                <a:prstClr val="black">
                  <a:tint val="75000"/>
                </a:prstClr>
              </a:solidFill>
            </a:endParaRPr>
          </a:p>
        </p:txBody>
      </p:sp>
    </p:spTree>
    <p:extLst>
      <p:ext uri="{BB962C8B-B14F-4D97-AF65-F5344CB8AC3E}">
        <p14:creationId xmlns:p14="http://schemas.microsoft.com/office/powerpoint/2010/main" val="27471628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6F73AF-0ACC-4EC0-8675-94959AD50BF6}" type="datetime1">
              <a:rPr lang="en-US" smtClean="0">
                <a:solidFill>
                  <a:prstClr val="black">
                    <a:tint val="75000"/>
                  </a:prstClr>
                </a:solidFill>
              </a:r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7866862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BA6037-D242-475D-B25A-5400FFDBDC60}" type="datetime1">
              <a:rPr lang="en-US" smtClean="0">
                <a:solidFill>
                  <a:prstClr val="black">
                    <a:tint val="75000"/>
                  </a:prstClr>
                </a:solidFill>
              </a:r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12084429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49310B-C101-4E3E-B349-52C15E6433BF}" type="datetime1">
              <a:rPr lang="en-US" smtClean="0">
                <a:solidFill>
                  <a:prstClr val="black">
                    <a:tint val="75000"/>
                  </a:prstClr>
                </a:solidFill>
              </a:r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12883429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D0E15F-1FEC-4BBE-899A-F3A986A7E02A}" type="datetime1">
              <a:rPr lang="en-US" smtClean="0">
                <a:solidFill>
                  <a:prstClr val="black">
                    <a:tint val="75000"/>
                  </a:prstClr>
                </a:solidFill>
              </a:r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32818795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72FCC7-6B21-46BB-AEC5-75E1B64B31C3}" type="datetime1">
              <a:rPr lang="en-US" smtClean="0">
                <a:solidFill>
                  <a:prstClr val="black">
                    <a:tint val="75000"/>
                  </a:prstClr>
                </a:solidFill>
              </a:r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38151904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3300A2-2CE3-4D99-AC3D-6A48D2FD1194}" type="datetime1">
              <a:rPr lang="en-US" smtClean="0">
                <a:solidFill>
                  <a:prstClr val="black">
                    <a:tint val="75000"/>
                  </a:prstClr>
                </a:solidFill>
              </a:r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41354361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028298-1E24-41D3-9A87-8E7575E1AA0E}" type="datetime1">
              <a:rPr lang="en-US" smtClean="0">
                <a:solidFill>
                  <a:prstClr val="black">
                    <a:tint val="75000"/>
                  </a:prstClr>
                </a:solidFill>
              </a:r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15842846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descr="2015_CHE_General_PPT52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5858"/>
          </a:xfrm>
          <a:prstGeom prst="rect">
            <a:avLst/>
          </a:prstGeom>
        </p:spPr>
      </p:pic>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D98978-F164-F247-8E58-10F79CAEF73C}"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BE0C37-B7DB-E548-8676-3460185CB0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277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881DCF-565D-460F-907C-6C44FD0FE346}" type="datetime1">
              <a:rPr lang="en-US" smtClean="0">
                <a:solidFill>
                  <a:prstClr val="black">
                    <a:tint val="75000"/>
                  </a:prstClr>
                </a:solidFill>
              </a:rPr>
              <a:t>3/13/2018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25314460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7" name="Picture 6" descr="2015_CHE_General_PPT52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5858"/>
          </a:xfrm>
          <a:prstGeom prst="rect">
            <a:avLst/>
          </a:prstGeom>
        </p:spPr>
      </p:pic>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D98978-F164-F247-8E58-10F79CAEF73C}"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BE0C37-B7DB-E548-8676-3460185CB0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225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8" name="Picture 7" descr="2015_CHE_General_PPT52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5858"/>
          </a:xfrm>
          <a:prstGeom prst="rect">
            <a:avLst/>
          </a:prstGeom>
        </p:spPr>
      </p:pic>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D98978-F164-F247-8E58-10F79CAEF73C}"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BE0C37-B7DB-E548-8676-3460185CB0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1854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7" name="Picture 6" descr="2015_CHE_General_PPT5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5858"/>
          </a:xfrm>
          <a:prstGeom prst="rect">
            <a:avLst/>
          </a:prstGeom>
        </p:spPr>
      </p:pic>
      <p:sp>
        <p:nvSpPr>
          <p:cNvPr id="8" name="Rectangle 7"/>
          <p:cNvSpPr/>
          <p:nvPr userDrawn="1"/>
        </p:nvSpPr>
        <p:spPr>
          <a:xfrm>
            <a:off x="0" y="1"/>
            <a:ext cx="12192000" cy="1289957"/>
          </a:xfrm>
          <a:prstGeom prst="rect">
            <a:avLst/>
          </a:prstGeom>
          <a:solidFill>
            <a:srgbClr val="00568B"/>
          </a:solidFill>
          <a:ln>
            <a:solidFill>
              <a:srgbClr val="0056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 name="Title 1"/>
          <p:cNvSpPr>
            <a:spLocks noGrp="1"/>
          </p:cNvSpPr>
          <p:nvPr>
            <p:ph type="title"/>
          </p:nvPr>
        </p:nvSpPr>
        <p:spPr>
          <a:xfrm>
            <a:off x="609600" y="274638"/>
            <a:ext cx="10972800" cy="785592"/>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0D98978-F164-F247-8E58-10F79CAEF73C}"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BE0C37-B7DB-E548-8676-3460185CB0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59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D98978-F164-F247-8E58-10F79CAEF73C}" type="datetimeFigureOut">
              <a:rPr lang="en-US" smtClean="0">
                <a:solidFill>
                  <a:prstClr val="black">
                    <a:tint val="75000"/>
                  </a:prstClr>
                </a:solidFill>
              </a:rPr>
              <a:pPr/>
              <a:t>3/13/2018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9BE0C37-B7DB-E548-8676-3460185CB011}" type="slidenum">
              <a:rPr lang="en-US" smtClean="0">
                <a:solidFill>
                  <a:prstClr val="black">
                    <a:tint val="75000"/>
                  </a:prstClr>
                </a:solidFill>
              </a:rPr>
              <a:pPr/>
              <a:t>‹#›</a:t>
            </a:fld>
            <a:endParaRPr lang="en-US">
              <a:solidFill>
                <a:prstClr val="black">
                  <a:tint val="75000"/>
                </a:prstClr>
              </a:solidFill>
            </a:endParaRPr>
          </a:p>
        </p:txBody>
      </p:sp>
      <p:pic>
        <p:nvPicPr>
          <p:cNvPr id="7" name="Picture 6" descr="2015_CHE_General_PPT5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1"/>
            <a:ext cx="12192000" cy="6855858"/>
          </a:xfrm>
          <a:prstGeom prst="rect">
            <a:avLst/>
          </a:prstGeom>
        </p:spPr>
      </p:pic>
    </p:spTree>
    <p:extLst>
      <p:ext uri="{BB962C8B-B14F-4D97-AF65-F5344CB8AC3E}">
        <p14:creationId xmlns:p14="http://schemas.microsoft.com/office/powerpoint/2010/main" val="353531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D98978-F164-F247-8E58-10F79CAEF73C}" type="datetimeFigureOut">
              <a:rPr lang="en-US" smtClean="0">
                <a:solidFill>
                  <a:prstClr val="black">
                    <a:tint val="75000"/>
                  </a:prstClr>
                </a:solidFill>
              </a:rPr>
              <a:pPr/>
              <a:t>3/13/2018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9BE0C37-B7DB-E548-8676-3460185CB011}" type="slidenum">
              <a:rPr lang="en-US" smtClean="0">
                <a:solidFill>
                  <a:prstClr val="black">
                    <a:tint val="75000"/>
                  </a:prstClr>
                </a:solidFill>
              </a:rPr>
              <a:pPr/>
              <a:t>‹#›</a:t>
            </a:fld>
            <a:endParaRPr lang="en-US">
              <a:solidFill>
                <a:prstClr val="black">
                  <a:tint val="75000"/>
                </a:prstClr>
              </a:solidFill>
            </a:endParaRPr>
          </a:p>
        </p:txBody>
      </p:sp>
      <p:pic>
        <p:nvPicPr>
          <p:cNvPr id="6" name="Picture 5" descr="2015_CHE_General_PPT5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1"/>
            <a:ext cx="12192000" cy="6855858"/>
          </a:xfrm>
          <a:prstGeom prst="rect">
            <a:avLst/>
          </a:prstGeom>
        </p:spPr>
      </p:pic>
    </p:spTree>
    <p:extLst>
      <p:ext uri="{BB962C8B-B14F-4D97-AF65-F5344CB8AC3E}">
        <p14:creationId xmlns:p14="http://schemas.microsoft.com/office/powerpoint/2010/main" val="58317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D98978-F164-F247-8E58-10F79CAEF73C}" type="datetimeFigureOut">
              <a:rPr lang="en-US" smtClean="0">
                <a:solidFill>
                  <a:prstClr val="black">
                    <a:tint val="75000"/>
                  </a:prstClr>
                </a:solidFill>
              </a:rPr>
              <a:pPr/>
              <a:t>3/13/2018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9BE0C37-B7DB-E548-8676-3460185CB011}" type="slidenum">
              <a:rPr lang="en-US" smtClean="0">
                <a:solidFill>
                  <a:prstClr val="black">
                    <a:tint val="75000"/>
                  </a:prstClr>
                </a:solidFill>
              </a:rPr>
              <a:pPr/>
              <a:t>‹#›</a:t>
            </a:fld>
            <a:endParaRPr lang="en-US">
              <a:solidFill>
                <a:prstClr val="black">
                  <a:tint val="75000"/>
                </a:prstClr>
              </a:solidFill>
            </a:endParaRPr>
          </a:p>
        </p:txBody>
      </p:sp>
      <p:pic>
        <p:nvPicPr>
          <p:cNvPr id="7" name="Picture 6" descr="2015_CHE_General_PPT5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1"/>
            <a:ext cx="12192000" cy="6855858"/>
          </a:xfrm>
          <a:prstGeom prst="rect">
            <a:avLst/>
          </a:prstGeom>
        </p:spPr>
      </p:pic>
    </p:spTree>
    <p:extLst>
      <p:ext uri="{BB962C8B-B14F-4D97-AF65-F5344CB8AC3E}">
        <p14:creationId xmlns:p14="http://schemas.microsoft.com/office/powerpoint/2010/main" val="67830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pic>
        <p:nvPicPr>
          <p:cNvPr id="8" name="Picture 7" descr="2015_CHE_General_PPT5a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5858"/>
          </a:xfrm>
          <a:prstGeom prst="rect">
            <a:avLst/>
          </a:prstGeom>
        </p:spPr>
      </p:pic>
      <p:sp>
        <p:nvSpPr>
          <p:cNvPr id="2" name="Title 1"/>
          <p:cNvSpPr>
            <a:spLocks noGrp="1"/>
          </p:cNvSpPr>
          <p:nvPr>
            <p:ph type="title"/>
          </p:nvPr>
        </p:nvSpPr>
        <p:spPr>
          <a:xfrm>
            <a:off x="609600" y="274638"/>
            <a:ext cx="10972800" cy="785592"/>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D98978-F164-F247-8E58-10F79CAEF73C}"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BE0C37-B7DB-E548-8676-3460185CB0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05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7" name="Picture 6" descr="2015_CHE_General_PPT5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5858"/>
          </a:xfrm>
          <a:prstGeom prst="rect">
            <a:avLst/>
          </a:prstGeom>
        </p:spPr>
      </p:pic>
      <p:sp>
        <p:nvSpPr>
          <p:cNvPr id="2" name="Title 1"/>
          <p:cNvSpPr>
            <a:spLocks noGrp="1"/>
          </p:cNvSpPr>
          <p:nvPr>
            <p:ph type="title"/>
          </p:nvPr>
        </p:nvSpPr>
        <p:spPr>
          <a:xfrm>
            <a:off x="609600" y="274638"/>
            <a:ext cx="10972800" cy="785592"/>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D98978-F164-F247-8E58-10F79CAEF73C}"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BE0C37-B7DB-E548-8676-3460185CB0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392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pic>
        <p:nvPicPr>
          <p:cNvPr id="7" name="Picture 6" descr="2015_CHE_General_PPT5a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5858"/>
          </a:xfrm>
          <a:prstGeom prst="rect">
            <a:avLst/>
          </a:prstGeom>
        </p:spPr>
      </p:pic>
      <p:sp>
        <p:nvSpPr>
          <p:cNvPr id="2" name="Title 1"/>
          <p:cNvSpPr>
            <a:spLocks noGrp="1"/>
          </p:cNvSpPr>
          <p:nvPr>
            <p:ph type="title"/>
          </p:nvPr>
        </p:nvSpPr>
        <p:spPr>
          <a:xfrm>
            <a:off x="609600" y="274638"/>
            <a:ext cx="10972800" cy="785592"/>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D98978-F164-F247-8E58-10F79CAEF73C}"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9BE0C37-B7DB-E548-8676-3460185CB0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3506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2015_CHE_General_PPT528.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5858"/>
          </a:xfrm>
          <a:prstGeom prst="rect">
            <a:avLst/>
          </a:prstGeom>
        </p:spPr>
      </p:pic>
      <p:sp>
        <p:nvSpPr>
          <p:cNvPr id="2" name="Date Placeholder 1"/>
          <p:cNvSpPr>
            <a:spLocks noGrp="1"/>
          </p:cNvSpPr>
          <p:nvPr>
            <p:ph type="dt" sz="half" idx="10"/>
          </p:nvPr>
        </p:nvSpPr>
        <p:spPr/>
        <p:txBody>
          <a:bodyPr/>
          <a:lstStyle/>
          <a:p>
            <a:fld id="{00D98978-F164-F247-8E58-10F79CAEF73C}" type="datetimeFigureOut">
              <a:rPr lang="en-US" smtClean="0">
                <a:solidFill>
                  <a:prstClr val="black">
                    <a:tint val="75000"/>
                  </a:prstClr>
                </a:solidFill>
              </a:rPr>
              <a:pPr/>
              <a:t>3/13/2018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9BE0C37-B7DB-E548-8676-3460185CB0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95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65FFB1-0F95-43F4-A297-3F244B427EC5}" type="datetime1">
              <a:rPr lang="en-US" smtClean="0">
                <a:solidFill>
                  <a:prstClr val="black">
                    <a:tint val="75000"/>
                  </a:prstClr>
                </a:solidFill>
              </a:rPr>
              <a:t>3/13/2018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31852825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6" name="Picture 5" descr="2015_CHE_General_PPT52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5858"/>
          </a:xfrm>
          <a:prstGeom prst="rect">
            <a:avLst/>
          </a:prstGeom>
        </p:spPr>
      </p:pic>
      <p:sp>
        <p:nvSpPr>
          <p:cNvPr id="2" name="Date Placeholder 1"/>
          <p:cNvSpPr>
            <a:spLocks noGrp="1"/>
          </p:cNvSpPr>
          <p:nvPr>
            <p:ph type="dt" sz="half" idx="10"/>
          </p:nvPr>
        </p:nvSpPr>
        <p:spPr/>
        <p:txBody>
          <a:bodyPr/>
          <a:lstStyle/>
          <a:p>
            <a:fld id="{00D98978-F164-F247-8E58-10F79CAEF73C}" type="datetimeFigureOut">
              <a:rPr lang="en-US" smtClean="0">
                <a:solidFill>
                  <a:prstClr val="black">
                    <a:tint val="75000"/>
                  </a:prstClr>
                </a:solidFill>
              </a:rPr>
              <a:pPr/>
              <a:t>3/13/2018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9BE0C37-B7DB-E548-8676-3460185CB0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964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6" name="Picture 5" descr="2015_CHE_General_PPT53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2"/>
            <a:ext cx="12192000" cy="6855858"/>
          </a:xfrm>
          <a:prstGeom prst="rect">
            <a:avLst/>
          </a:prstGeom>
        </p:spPr>
      </p:pic>
      <p:sp>
        <p:nvSpPr>
          <p:cNvPr id="2" name="Date Placeholder 1"/>
          <p:cNvSpPr>
            <a:spLocks noGrp="1"/>
          </p:cNvSpPr>
          <p:nvPr>
            <p:ph type="dt" sz="half" idx="10"/>
          </p:nvPr>
        </p:nvSpPr>
        <p:spPr/>
        <p:txBody>
          <a:bodyPr/>
          <a:lstStyle/>
          <a:p>
            <a:fld id="{00D98978-F164-F247-8E58-10F79CAEF73C}" type="datetimeFigureOut">
              <a:rPr lang="en-US" smtClean="0">
                <a:solidFill>
                  <a:prstClr val="black">
                    <a:tint val="75000"/>
                  </a:prstClr>
                </a:solidFill>
              </a:rPr>
              <a:pPr/>
              <a:t>3/13/2018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9BE0C37-B7DB-E548-8676-3460185CB0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11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568B"/>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D98978-F164-F247-8E58-10F79CAEF73C}" type="datetimeFigureOut">
              <a:rPr lang="en-US" smtClean="0">
                <a:solidFill>
                  <a:prstClr val="black">
                    <a:tint val="75000"/>
                  </a:prstClr>
                </a:solidFill>
              </a:rPr>
              <a:pPr/>
              <a:t>3/13/2018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9BE0C37-B7DB-E548-8676-3460185CB0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249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1"/>
            <a:ext cx="12192000" cy="6857999"/>
          </a:xfrm>
          <a:prstGeom prst="rect">
            <a:avLst/>
          </a:prstGeom>
          <a:solidFill>
            <a:srgbClr val="B30838"/>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D98978-F164-F247-8E58-10F79CAEF73C}" type="datetimeFigureOut">
              <a:rPr lang="en-US" smtClean="0">
                <a:solidFill>
                  <a:prstClr val="black">
                    <a:tint val="75000"/>
                  </a:prstClr>
                </a:solidFill>
              </a:rPr>
              <a:pPr/>
              <a:t>3/13/2018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9BE0C37-B7DB-E548-8676-3460185CB0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525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7638"/>
          </a:solidFill>
          <a:ln>
            <a:solidFill>
              <a:srgbClr val="007638"/>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D98978-F164-F247-8E58-10F79CAEF73C}" type="datetimeFigureOut">
              <a:rPr lang="en-US" smtClean="0">
                <a:solidFill>
                  <a:prstClr val="black">
                    <a:tint val="75000"/>
                  </a:prstClr>
                </a:solidFill>
              </a:rPr>
              <a:pPr/>
              <a:t>3/13/2018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9BE0C37-B7DB-E548-8676-3460185CB0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339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Rectangle 6"/>
          <p:cNvSpPr/>
          <p:nvPr userDrawn="1"/>
        </p:nvSpPr>
        <p:spPr>
          <a:xfrm>
            <a:off x="-21771" y="-179613"/>
            <a:ext cx="12213772" cy="7037614"/>
          </a:xfrm>
          <a:prstGeom prst="rect">
            <a:avLst/>
          </a:prstGeom>
          <a:solidFill>
            <a:srgbClr val="E9772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D98978-F164-F247-8E58-10F79CAEF73C}" type="datetimeFigureOut">
              <a:rPr lang="en-US" smtClean="0">
                <a:solidFill>
                  <a:prstClr val="black">
                    <a:tint val="75000"/>
                  </a:prstClr>
                </a:solidFill>
              </a:rPr>
              <a:pPr/>
              <a:t>3/13/2018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9BE0C37-B7DB-E548-8676-3460185CB0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50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Purpl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438400"/>
            <a:ext cx="10363200" cy="1981201"/>
          </a:xfrm>
        </p:spPr>
        <p:txBody>
          <a:bodyPr bIns="0" anchor="ctr">
            <a:normAutofit/>
          </a:bodyPr>
          <a:lstStyle>
            <a:lvl1pPr algn="ctr">
              <a:lnSpc>
                <a:spcPts val="3500"/>
              </a:lnSpc>
              <a:defRPr sz="35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7917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6F50EC-1BF6-407A-9E64-8A92DF3E514A}" type="datetime1">
              <a:rPr lang="en-US" smtClean="0">
                <a:solidFill>
                  <a:prstClr val="black">
                    <a:tint val="75000"/>
                  </a:prstClr>
                </a:solidFill>
              </a:rPr>
              <a:t>3/13/2018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2407789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9411CB-FBB9-4435-AF2D-C2EAF98DCD2C}" type="datetime1">
              <a:rPr lang="en-US" smtClean="0">
                <a:solidFill>
                  <a:prstClr val="black">
                    <a:tint val="75000"/>
                  </a:prstClr>
                </a:solidFill>
              </a:r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3142064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E2974D-D9AE-4528-9BF3-D0BC699C6337}" type="slidenum">
              <a:rPr lang="en-US" smtClean="0">
                <a:solidFill>
                  <a:srgbClr val="5FCBEF"/>
                </a:solidFill>
              </a:rPr>
              <a:pPr/>
              <a:t>‹#›</a:t>
            </a:fld>
            <a:endParaRPr lang="en-US">
              <a:solidFill>
                <a:srgbClr val="5FCBEF"/>
              </a:solidFill>
            </a:endParaRPr>
          </a:p>
        </p:txBody>
      </p:sp>
      <p:sp>
        <p:nvSpPr>
          <p:cNvPr id="5" name="Date Placeholder 4"/>
          <p:cNvSpPr>
            <a:spLocks noGrp="1"/>
          </p:cNvSpPr>
          <p:nvPr>
            <p:ph type="dt" sz="half" idx="10"/>
          </p:nvPr>
        </p:nvSpPr>
        <p:spPr/>
        <p:txBody>
          <a:bodyPr/>
          <a:lstStyle/>
          <a:p>
            <a:fld id="{E7BDF822-69E2-4C01-ACF6-A4F461084ABE}" type="datetime1">
              <a:rPr lang="en-US" smtClean="0">
                <a:solidFill>
                  <a:prstClr val="black">
                    <a:tint val="75000"/>
                  </a:prstClr>
                </a:solidFill>
              </a:rPr>
              <a:t>3/13/2018</a:t>
            </a:fld>
            <a:endParaRPr lang="en-US">
              <a:solidFill>
                <a:prstClr val="black">
                  <a:tint val="75000"/>
                </a:prstClr>
              </a:solidFill>
            </a:endParaRPr>
          </a:p>
        </p:txBody>
      </p:sp>
    </p:spTree>
    <p:extLst>
      <p:ext uri="{BB962C8B-B14F-4D97-AF65-F5344CB8AC3E}">
        <p14:creationId xmlns:p14="http://schemas.microsoft.com/office/powerpoint/2010/main" val="23646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theme" Target="../theme/theme4.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25E36DF-2D3B-4674-8559-629B8B2F499A}" type="datetime1">
              <a:rPr lang="en-US" smtClean="0">
                <a:solidFill>
                  <a:prstClr val="black">
                    <a:tint val="75000"/>
                  </a:prstClr>
                </a:solidFill>
              </a:rPr>
              <a:t>3/13/2018</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9732308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912857C-6AF9-499F-B8ED-E5CE1F7E410C}" type="datetime1">
              <a:rPr lang="en-US" smtClean="0">
                <a:solidFill>
                  <a:prstClr val="black">
                    <a:tint val="75000"/>
                  </a:prstClr>
                </a:solidFill>
              </a:rPr>
              <a:t>3/13/2018</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221586525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C2C7F40-A8CD-44E2-AA0E-3F0A9BBD8E05}" type="datetime1">
              <a:rPr lang="en-US" smtClean="0">
                <a:solidFill>
                  <a:prstClr val="black">
                    <a:tint val="75000"/>
                  </a:prstClr>
                </a:solidFill>
              </a:rPr>
              <a:t>3/13/2018</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1E2974D-D9AE-4528-9BF3-D0BC699C6337}" type="slidenum">
              <a:rPr lang="en-US" smtClean="0">
                <a:solidFill>
                  <a:srgbClr val="5FCBEF"/>
                </a:solidFill>
              </a:rPr>
              <a:pPr/>
              <a:t>‹#›</a:t>
            </a:fld>
            <a:endParaRPr lang="en-US">
              <a:solidFill>
                <a:srgbClr val="5FCBEF"/>
              </a:solidFill>
            </a:endParaRPr>
          </a:p>
        </p:txBody>
      </p:sp>
    </p:spTree>
    <p:extLst>
      <p:ext uri="{BB962C8B-B14F-4D97-AF65-F5344CB8AC3E}">
        <p14:creationId xmlns:p14="http://schemas.microsoft.com/office/powerpoint/2010/main" val="361391420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00D98978-F164-F247-8E58-10F79CAEF73C}" type="datetimeFigureOut">
              <a:rPr lang="en-US" smtClean="0">
                <a:solidFill>
                  <a:prstClr val="black">
                    <a:tint val="75000"/>
                  </a:prstClr>
                </a:solidFill>
              </a:rPr>
              <a:pPr defTabSz="457200"/>
              <a:t>3/13/2018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9BE0C37-B7DB-E548-8676-3460185CB011}"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87858319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3" Type="http://schemas.openxmlformats.org/officeDocument/2006/relationships/hyperlink" Target="mailto:Data@che.in.gov" TargetMode="External"/><Relationship Id="rId2" Type="http://schemas.openxmlformats.org/officeDocument/2006/relationships/hyperlink" Target="http://in.gov/che/3155.htm" TargetMode="External"/><Relationship Id="rId1" Type="http://schemas.openxmlformats.org/officeDocument/2006/relationships/slideLayout" Target="../slideLayouts/slideLayout52.xml"/><Relationship Id="rId4" Type="http://schemas.openxmlformats.org/officeDocument/2006/relationships/hyperlink" Target="mailto:Gdeom@che.in.gov"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www.in.gov/che/files/2018_Transfer_Report_2-12-18%20FINAL.PDF"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hyperlink" Target="http://www.in.gov/che/3024.htm" TargetMode="External"/><Relationship Id="rId4" Type="http://schemas.openxmlformats.org/officeDocument/2006/relationships/hyperlink" Target="http://transferin.ne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transferin.net" TargetMode="Externa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hyperlink" Target="http://www.in.gov/che/3024.htm" TargetMode="External"/><Relationship Id="rId2" Type="http://schemas.openxmlformats.org/officeDocument/2006/relationships/hyperlink" Target="https://www.eventbrite.com/e/2018-state-of-higher-education-address-tickets-42277229331" TargetMode="Externa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hyperlink" Target="indianatransfercouncil.org" TargetMode="External"/><Relationship Id="rId2" Type="http://schemas.openxmlformats.org/officeDocument/2006/relationships/hyperlink" Target="mailto:info@indianatransfercouncil.org"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mailto:dclark@che.in.gov" TargetMode="External"/><Relationship Id="rId2" Type="http://schemas.openxmlformats.org/officeDocument/2006/relationships/hyperlink" Target="mailto:gdeom@che.in.gov" TargetMode="External"/><Relationship Id="rId1" Type="http://schemas.openxmlformats.org/officeDocument/2006/relationships/slideLayout" Target="../slideLayouts/slideLayout34.xml"/><Relationship Id="rId4" Type="http://schemas.openxmlformats.org/officeDocument/2006/relationships/hyperlink" Target="mailto:tglambert@bsu.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3948" y="821052"/>
            <a:ext cx="5053174" cy="3458933"/>
          </a:xfrm>
          <a:prstGeom prst="rect">
            <a:avLst/>
          </a:prstGeom>
        </p:spPr>
      </p:pic>
      <p:sp>
        <p:nvSpPr>
          <p:cNvPr id="3" name="Subtitle 2"/>
          <p:cNvSpPr>
            <a:spLocks noGrp="1"/>
          </p:cNvSpPr>
          <p:nvPr>
            <p:ph type="subTitle" idx="1"/>
          </p:nvPr>
        </p:nvSpPr>
        <p:spPr/>
        <p:txBody>
          <a:bodyPr>
            <a:noAutofit/>
          </a:bodyPr>
          <a:lstStyle/>
          <a:p>
            <a:r>
              <a:rPr lang="en-US" sz="2000" dirty="0" smtClean="0">
                <a:solidFill>
                  <a:srgbClr val="5B5B5D"/>
                </a:solidFill>
              </a:rPr>
              <a:t>Transfer Talk #1</a:t>
            </a:r>
          </a:p>
          <a:p>
            <a:r>
              <a:rPr lang="en-US" sz="2000" dirty="0" smtClean="0">
                <a:solidFill>
                  <a:srgbClr val="5B5B5D"/>
                </a:solidFill>
              </a:rPr>
              <a:t>March 15, 2018</a:t>
            </a:r>
          </a:p>
          <a:p>
            <a:r>
              <a:rPr lang="en-US" sz="2000" dirty="0" smtClean="0">
                <a:solidFill>
                  <a:srgbClr val="5B5B5D"/>
                </a:solidFill>
              </a:rPr>
              <a:t>1:00 – </a:t>
            </a:r>
            <a:r>
              <a:rPr lang="en-US" sz="2000" dirty="0">
                <a:solidFill>
                  <a:srgbClr val="5B5B5D"/>
                </a:solidFill>
              </a:rPr>
              <a:t>2</a:t>
            </a:r>
            <a:r>
              <a:rPr lang="en-US" sz="2000" dirty="0" smtClean="0">
                <a:solidFill>
                  <a:srgbClr val="5B5B5D"/>
                </a:solidFill>
              </a:rPr>
              <a:t>:00 </a:t>
            </a:r>
            <a:r>
              <a:rPr lang="en-US" sz="2000" dirty="0">
                <a:solidFill>
                  <a:srgbClr val="5B5B5D"/>
                </a:solidFill>
              </a:rPr>
              <a:t>P</a:t>
            </a:r>
            <a:r>
              <a:rPr lang="en-US" sz="2000" dirty="0" smtClean="0">
                <a:solidFill>
                  <a:srgbClr val="5B5B5D"/>
                </a:solidFill>
              </a:rPr>
              <a:t>M</a:t>
            </a:r>
            <a:endParaRPr lang="en-US" sz="2000" dirty="0">
              <a:solidFill>
                <a:srgbClr val="5B5B5D"/>
              </a:solidFill>
            </a:endParaRPr>
          </a:p>
        </p:txBody>
      </p:sp>
      <p:sp>
        <p:nvSpPr>
          <p:cNvPr id="5" name="Slide Number Placeholder 4"/>
          <p:cNvSpPr>
            <a:spLocks noGrp="1"/>
          </p:cNvSpPr>
          <p:nvPr>
            <p:ph type="sldNum" sz="quarter" idx="12"/>
          </p:nvPr>
        </p:nvSpPr>
        <p:spPr/>
        <p:txBody>
          <a:bodyPr/>
          <a:lstStyle/>
          <a:p>
            <a:fld id="{F1E2974D-D9AE-4528-9BF3-D0BC699C6337}" type="slidenum">
              <a:rPr lang="en-US" smtClean="0">
                <a:solidFill>
                  <a:srgbClr val="5FCBEF"/>
                </a:solidFill>
              </a:rPr>
              <a:pPr/>
              <a:t>1</a:t>
            </a:fld>
            <a:endParaRPr lang="en-US">
              <a:solidFill>
                <a:srgbClr val="5FCBEF"/>
              </a:solidFill>
            </a:endParaRPr>
          </a:p>
        </p:txBody>
      </p:sp>
      <p:sp>
        <p:nvSpPr>
          <p:cNvPr id="2" name="TextBox 1"/>
          <p:cNvSpPr txBox="1"/>
          <p:nvPr/>
        </p:nvSpPr>
        <p:spPr>
          <a:xfrm>
            <a:off x="123870" y="6289432"/>
            <a:ext cx="5977919" cy="461665"/>
          </a:xfrm>
          <a:prstGeom prst="rect">
            <a:avLst/>
          </a:prstGeom>
          <a:noFill/>
        </p:spPr>
        <p:txBody>
          <a:bodyPr wrap="none" rtlCol="0">
            <a:spAutoFit/>
          </a:bodyPr>
          <a:lstStyle/>
          <a:p>
            <a:r>
              <a:rPr lang="en-US" sz="1200" dirty="0" smtClean="0">
                <a:solidFill>
                  <a:srgbClr val="717173"/>
                </a:solidFill>
              </a:rPr>
              <a:t>Slides will be available on IndianaTransferCouncil.org after the Transfer Talk.</a:t>
            </a:r>
          </a:p>
          <a:p>
            <a:r>
              <a:rPr lang="en-US" sz="1200" dirty="0" smtClean="0">
                <a:solidFill>
                  <a:srgbClr val="717173"/>
                </a:solidFill>
              </a:rPr>
              <a:t>Please feel free to ask questions throughout the presentation in the Group Chat Box.</a:t>
            </a:r>
            <a:endParaRPr lang="en-US" sz="1200" dirty="0">
              <a:solidFill>
                <a:srgbClr val="717173"/>
              </a:solidFill>
            </a:endParaRPr>
          </a:p>
        </p:txBody>
      </p:sp>
    </p:spTree>
    <p:extLst>
      <p:ext uri="{BB962C8B-B14F-4D97-AF65-F5344CB8AC3E}">
        <p14:creationId xmlns:p14="http://schemas.microsoft.com/office/powerpoint/2010/main" val="37018586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0" y="1639239"/>
            <a:ext cx="9144000" cy="584775"/>
          </a:xfrm>
          <a:prstGeom prst="rect">
            <a:avLst/>
          </a:prstGeom>
          <a:noFill/>
        </p:spPr>
        <p:txBody>
          <a:bodyPr wrap="square" rtlCol="0">
            <a:spAutoFit/>
          </a:bodyPr>
          <a:lstStyle/>
          <a:p>
            <a:pPr defTabSz="457200"/>
            <a:r>
              <a:rPr lang="en-US" sz="4000" baseline="30000" dirty="0">
                <a:solidFill>
                  <a:prstClr val="black"/>
                </a:solidFill>
              </a:rPr>
              <a:t>About </a:t>
            </a:r>
            <a:r>
              <a:rPr lang="en-US" sz="4800" b="1" baseline="30000" dirty="0">
                <a:solidFill>
                  <a:srgbClr val="B30838"/>
                </a:solidFill>
              </a:rPr>
              <a:t>7 in 10 </a:t>
            </a:r>
            <a:r>
              <a:rPr lang="en-US" sz="4000" baseline="30000" dirty="0">
                <a:solidFill>
                  <a:prstClr val="black"/>
                </a:solidFill>
              </a:rPr>
              <a:t>stay in Indiana, of those: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5185" y="2350622"/>
            <a:ext cx="6201640" cy="4210638"/>
          </a:xfrm>
          <a:prstGeom prst="rect">
            <a:avLst/>
          </a:prstGeom>
        </p:spPr>
      </p:pic>
      <p:sp>
        <p:nvSpPr>
          <p:cNvPr id="10" name="Title 1"/>
          <p:cNvSpPr txBox="1">
            <a:spLocks/>
          </p:cNvSpPr>
          <p:nvPr/>
        </p:nvSpPr>
        <p:spPr>
          <a:xfrm>
            <a:off x="1742841" y="140677"/>
            <a:ext cx="8666328" cy="10128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bg1"/>
                </a:solidFill>
                <a:latin typeface="+mj-lt"/>
                <a:ea typeface="+mj-ea"/>
                <a:cs typeface="+mj-cs"/>
              </a:defRPr>
            </a:lvl1pPr>
          </a:lstStyle>
          <a:p>
            <a:r>
              <a:rPr lang="en-US" sz="5400" b="1" dirty="0">
                <a:solidFill>
                  <a:prstClr val="white"/>
                </a:solidFill>
                <a:effectLst>
                  <a:outerShdw blurRad="38100" dist="38100" dir="2700000" algn="tl">
                    <a:srgbClr val="000000">
                      <a:alpha val="43137"/>
                    </a:srgbClr>
                  </a:outerShdw>
                </a:effectLst>
              </a:rPr>
              <a:t>WHERE DO THEY GO?</a:t>
            </a:r>
          </a:p>
        </p:txBody>
      </p:sp>
    </p:spTree>
    <p:extLst>
      <p:ext uri="{BB962C8B-B14F-4D97-AF65-F5344CB8AC3E}">
        <p14:creationId xmlns:p14="http://schemas.microsoft.com/office/powerpoint/2010/main" val="380764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742841" y="140677"/>
            <a:ext cx="8666328" cy="10128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bg1"/>
                </a:solidFill>
                <a:latin typeface="+mj-lt"/>
                <a:ea typeface="+mj-ea"/>
                <a:cs typeface="+mj-cs"/>
              </a:defRPr>
            </a:lvl1pPr>
          </a:lstStyle>
          <a:p>
            <a:r>
              <a:rPr lang="en-US" sz="5400" b="1" dirty="0">
                <a:solidFill>
                  <a:prstClr val="white"/>
                </a:solidFill>
                <a:effectLst>
                  <a:outerShdw blurRad="38100" dist="38100" dir="2700000" algn="tl">
                    <a:srgbClr val="000000">
                      <a:alpha val="43137"/>
                    </a:srgbClr>
                  </a:outerShdw>
                </a:effectLst>
              </a:rPr>
              <a:t>WHO ARE THEY?</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1170" t="4231" r="5818" b="2647"/>
          <a:stretch/>
        </p:blipFill>
        <p:spPr>
          <a:xfrm>
            <a:off x="7870685" y="2361062"/>
            <a:ext cx="2538485" cy="3016157"/>
          </a:xfrm>
          <a:prstGeom prst="rect">
            <a:avLst/>
          </a:prstGeom>
        </p:spPr>
      </p:pic>
      <p:sp>
        <p:nvSpPr>
          <p:cNvPr id="3" name="Rectangle 2"/>
          <p:cNvSpPr/>
          <p:nvPr/>
        </p:nvSpPr>
        <p:spPr>
          <a:xfrm>
            <a:off x="7546606" y="1835086"/>
            <a:ext cx="1593321" cy="646331"/>
          </a:xfrm>
          <a:prstGeom prst="rect">
            <a:avLst/>
          </a:prstGeom>
        </p:spPr>
        <p:txBody>
          <a:bodyPr wrap="none">
            <a:spAutoFit/>
          </a:bodyPr>
          <a:lstStyle/>
          <a:p>
            <a:pPr defTabSz="457200"/>
            <a:r>
              <a:rPr lang="en-US" sz="3600" b="1" baseline="30000" dirty="0">
                <a:solidFill>
                  <a:srgbClr val="73C167"/>
                </a:solidFill>
              </a:rPr>
              <a:t>4 to 2 Year </a:t>
            </a:r>
            <a:endParaRPr lang="en-US" sz="3600" dirty="0">
              <a:solidFill>
                <a:srgbClr val="73C167"/>
              </a:solidFill>
            </a:endParaRPr>
          </a:p>
        </p:txBody>
      </p:sp>
      <p:sp>
        <p:nvSpPr>
          <p:cNvPr id="7" name="Rectangle 6"/>
          <p:cNvSpPr/>
          <p:nvPr/>
        </p:nvSpPr>
        <p:spPr>
          <a:xfrm>
            <a:off x="9223501" y="1835086"/>
            <a:ext cx="1593321" cy="646331"/>
          </a:xfrm>
          <a:prstGeom prst="rect">
            <a:avLst/>
          </a:prstGeom>
        </p:spPr>
        <p:txBody>
          <a:bodyPr wrap="none">
            <a:spAutoFit/>
          </a:bodyPr>
          <a:lstStyle/>
          <a:p>
            <a:pPr defTabSz="457200"/>
            <a:r>
              <a:rPr lang="en-US" sz="3600" b="1" baseline="30000" dirty="0">
                <a:solidFill>
                  <a:srgbClr val="B31E3B"/>
                </a:solidFill>
              </a:rPr>
              <a:t>2 to 4 Year </a:t>
            </a:r>
            <a:endParaRPr lang="en-US" sz="3600" dirty="0">
              <a:solidFill>
                <a:srgbClr val="B31E3B"/>
              </a:solidFill>
            </a:endParaRPr>
          </a:p>
        </p:txBody>
      </p:sp>
      <p:sp>
        <p:nvSpPr>
          <p:cNvPr id="4" name="TextBox 3"/>
          <p:cNvSpPr txBox="1"/>
          <p:nvPr/>
        </p:nvSpPr>
        <p:spPr>
          <a:xfrm>
            <a:off x="1684242" y="1774210"/>
            <a:ext cx="6034042" cy="3603009"/>
          </a:xfrm>
          <a:prstGeom prst="rect">
            <a:avLst/>
          </a:prstGeom>
          <a:noFill/>
        </p:spPr>
        <p:txBody>
          <a:bodyPr wrap="square" rtlCol="0">
            <a:noAutofit/>
          </a:bodyPr>
          <a:lstStyle/>
          <a:p>
            <a:pPr defTabSz="457200"/>
            <a:r>
              <a:rPr lang="en-US" sz="4000" baseline="30000" dirty="0">
                <a:solidFill>
                  <a:prstClr val="black"/>
                </a:solidFill>
              </a:rPr>
              <a:t>On average, transfers tend to be </a:t>
            </a:r>
            <a:r>
              <a:rPr lang="en-US" sz="4000" b="1" baseline="30000" dirty="0">
                <a:solidFill>
                  <a:srgbClr val="B30838"/>
                </a:solidFill>
              </a:rPr>
              <a:t>younger</a:t>
            </a:r>
            <a:r>
              <a:rPr lang="en-US" sz="4000" baseline="30000" dirty="0">
                <a:solidFill>
                  <a:prstClr val="black"/>
                </a:solidFill>
              </a:rPr>
              <a:t>, have </a:t>
            </a:r>
            <a:r>
              <a:rPr lang="en-US" sz="4000" b="1" baseline="30000" dirty="0">
                <a:solidFill>
                  <a:srgbClr val="B30838"/>
                </a:solidFill>
              </a:rPr>
              <a:t>lower first year GPAs</a:t>
            </a:r>
            <a:r>
              <a:rPr lang="en-US" sz="4000" baseline="30000" dirty="0">
                <a:solidFill>
                  <a:prstClr val="black"/>
                </a:solidFill>
              </a:rPr>
              <a:t>, and are </a:t>
            </a:r>
            <a:r>
              <a:rPr lang="en-US" sz="4000" b="1" baseline="30000" dirty="0">
                <a:solidFill>
                  <a:srgbClr val="B30838"/>
                </a:solidFill>
              </a:rPr>
              <a:t>less likely to be white</a:t>
            </a:r>
            <a:r>
              <a:rPr lang="en-US" sz="4000" baseline="30000" dirty="0">
                <a:solidFill>
                  <a:prstClr val="black"/>
                </a:solidFill>
              </a:rPr>
              <a:t>.</a:t>
            </a:r>
          </a:p>
          <a:p>
            <a:pPr defTabSz="457200"/>
            <a:endParaRPr lang="en-US" sz="4000" baseline="30000" dirty="0">
              <a:solidFill>
                <a:prstClr val="black"/>
              </a:solidFill>
            </a:endParaRPr>
          </a:p>
          <a:p>
            <a:pPr marL="571500" indent="-571500" defTabSz="457200">
              <a:buFont typeface="Arial" panose="020B0604020202020204" pitchFamily="34" charset="0"/>
              <a:buChar char="•"/>
            </a:pPr>
            <a:r>
              <a:rPr lang="en-US" sz="4000" baseline="30000" dirty="0">
                <a:solidFill>
                  <a:prstClr val="black"/>
                </a:solidFill>
              </a:rPr>
              <a:t>About </a:t>
            </a:r>
            <a:r>
              <a:rPr lang="en-US" sz="4000" b="1" baseline="30000" dirty="0">
                <a:solidFill>
                  <a:srgbClr val="B30838"/>
                </a:solidFill>
              </a:rPr>
              <a:t>6% </a:t>
            </a:r>
            <a:r>
              <a:rPr lang="en-US" sz="4000" baseline="30000" dirty="0">
                <a:solidFill>
                  <a:prstClr val="black"/>
                </a:solidFill>
              </a:rPr>
              <a:t>of </a:t>
            </a:r>
            <a:r>
              <a:rPr lang="en-US" sz="4000" b="1" baseline="30000" dirty="0">
                <a:solidFill>
                  <a:srgbClr val="B30838"/>
                </a:solidFill>
              </a:rPr>
              <a:t>2 to 4 year </a:t>
            </a:r>
            <a:r>
              <a:rPr lang="en-US" sz="4000" baseline="30000" dirty="0">
                <a:solidFill>
                  <a:prstClr val="black"/>
                </a:solidFill>
              </a:rPr>
              <a:t>transfers earn an associate prior to transferring</a:t>
            </a:r>
          </a:p>
          <a:p>
            <a:pPr defTabSz="457200"/>
            <a:endParaRPr lang="en-US" dirty="0">
              <a:solidFill>
                <a:prstClr val="black"/>
              </a:solidFill>
            </a:endParaRPr>
          </a:p>
        </p:txBody>
      </p:sp>
    </p:spTree>
    <p:extLst>
      <p:ext uri="{BB962C8B-B14F-4D97-AF65-F5344CB8AC3E}">
        <p14:creationId xmlns:p14="http://schemas.microsoft.com/office/powerpoint/2010/main" val="107117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42841" y="140677"/>
            <a:ext cx="8666328" cy="10128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bg1"/>
                </a:solidFill>
                <a:latin typeface="+mj-lt"/>
                <a:ea typeface="+mj-ea"/>
                <a:cs typeface="+mj-cs"/>
              </a:defRPr>
            </a:lvl1pPr>
          </a:lstStyle>
          <a:p>
            <a:r>
              <a:rPr lang="en-US" sz="5400" b="1" dirty="0">
                <a:solidFill>
                  <a:prstClr val="white"/>
                </a:solidFill>
                <a:effectLst>
                  <a:outerShdw blurRad="38100" dist="38100" dir="2700000" algn="tl">
                    <a:srgbClr val="000000">
                      <a:alpha val="43137"/>
                    </a:srgbClr>
                  </a:outerShdw>
                </a:effectLst>
              </a:rPr>
              <a:t>HOW MANY SUCCEED?</a:t>
            </a:r>
          </a:p>
        </p:txBody>
      </p:sp>
      <p:grpSp>
        <p:nvGrpSpPr>
          <p:cNvPr id="6" name="Group 5"/>
          <p:cNvGrpSpPr/>
          <p:nvPr/>
        </p:nvGrpSpPr>
        <p:grpSpPr>
          <a:xfrm>
            <a:off x="5304678" y="1540765"/>
            <a:ext cx="5363323" cy="4301437"/>
            <a:chOff x="3780677" y="1768772"/>
            <a:chExt cx="5363323" cy="4301437"/>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3313"/>
            <a:stretch/>
          </p:blipFill>
          <p:spPr>
            <a:xfrm>
              <a:off x="3780677" y="1768772"/>
              <a:ext cx="5363323" cy="4301437"/>
            </a:xfrm>
            <a:prstGeom prst="rect">
              <a:avLst/>
            </a:prstGeom>
          </p:spPr>
        </p:pic>
        <p:sp>
          <p:nvSpPr>
            <p:cNvPr id="3" name="Rectangle 2"/>
            <p:cNvSpPr/>
            <p:nvPr/>
          </p:nvSpPr>
          <p:spPr>
            <a:xfrm>
              <a:off x="3780677" y="1768772"/>
              <a:ext cx="552172" cy="1746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B30838"/>
                </a:solidFill>
              </a:endParaRPr>
            </a:p>
          </p:txBody>
        </p:sp>
      </p:grpSp>
      <p:sp>
        <p:nvSpPr>
          <p:cNvPr id="8" name="TextBox 7"/>
          <p:cNvSpPr txBox="1"/>
          <p:nvPr/>
        </p:nvSpPr>
        <p:spPr>
          <a:xfrm>
            <a:off x="1742841" y="1693385"/>
            <a:ext cx="4394388" cy="2308324"/>
          </a:xfrm>
          <a:prstGeom prst="rect">
            <a:avLst/>
          </a:prstGeom>
          <a:noFill/>
        </p:spPr>
        <p:txBody>
          <a:bodyPr wrap="square" rtlCol="0">
            <a:spAutoFit/>
          </a:bodyPr>
          <a:lstStyle/>
          <a:p>
            <a:pPr defTabSz="457200"/>
            <a:r>
              <a:rPr lang="en-US" sz="3600" baseline="30000" dirty="0">
                <a:solidFill>
                  <a:prstClr val="black"/>
                </a:solidFill>
              </a:rPr>
              <a:t>About </a:t>
            </a:r>
            <a:r>
              <a:rPr lang="en-US" sz="3600" b="1" baseline="30000" dirty="0">
                <a:solidFill>
                  <a:srgbClr val="B30838"/>
                </a:solidFill>
              </a:rPr>
              <a:t>40% </a:t>
            </a:r>
            <a:r>
              <a:rPr lang="en-US" sz="3600" baseline="30000" dirty="0">
                <a:solidFill>
                  <a:prstClr val="black"/>
                </a:solidFill>
              </a:rPr>
              <a:t>of all transfer students complete a credential within six years, but </a:t>
            </a:r>
            <a:r>
              <a:rPr lang="en-US" sz="3600" b="1" baseline="30000" dirty="0">
                <a:solidFill>
                  <a:srgbClr val="B30838"/>
                </a:solidFill>
              </a:rPr>
              <a:t>2 to 4 Year </a:t>
            </a:r>
            <a:r>
              <a:rPr lang="en-US" sz="3600" baseline="30000" dirty="0">
                <a:solidFill>
                  <a:srgbClr val="B30838"/>
                </a:solidFill>
              </a:rPr>
              <a:t> </a:t>
            </a:r>
            <a:r>
              <a:rPr lang="en-US" sz="3600" baseline="30000" dirty="0">
                <a:solidFill>
                  <a:prstClr val="black"/>
                </a:solidFill>
              </a:rPr>
              <a:t>transfers are about </a:t>
            </a:r>
            <a:r>
              <a:rPr lang="en-US" sz="3600" b="1" baseline="30000" dirty="0">
                <a:solidFill>
                  <a:srgbClr val="B30838"/>
                </a:solidFill>
              </a:rPr>
              <a:t>2x</a:t>
            </a:r>
            <a:r>
              <a:rPr lang="en-US" sz="3600" baseline="30000" dirty="0">
                <a:solidFill>
                  <a:srgbClr val="B30838"/>
                </a:solidFill>
              </a:rPr>
              <a:t> </a:t>
            </a:r>
            <a:r>
              <a:rPr lang="en-US" sz="3600" baseline="30000" dirty="0">
                <a:solidFill>
                  <a:prstClr val="black"/>
                </a:solidFill>
              </a:rPr>
              <a:t>as likely to succeed as those who transfer to a two-year public institution.</a:t>
            </a:r>
          </a:p>
        </p:txBody>
      </p:sp>
    </p:spTree>
    <p:extLst>
      <p:ext uri="{BB962C8B-B14F-4D97-AF65-F5344CB8AC3E}">
        <p14:creationId xmlns:p14="http://schemas.microsoft.com/office/powerpoint/2010/main" val="1428606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4046" y="210602"/>
            <a:ext cx="7556090" cy="928542"/>
          </a:xfrm>
        </p:spPr>
        <p:txBody>
          <a:bodyPr>
            <a:noAutofit/>
          </a:bodyPr>
          <a:lstStyle/>
          <a:p>
            <a:r>
              <a:rPr lang="en-US" sz="4800" b="1" dirty="0"/>
              <a:t>COMPLETION BIG PICTURE</a:t>
            </a:r>
            <a:endParaRPr lang="en-US" sz="4800" b="1" dirty="0"/>
          </a:p>
        </p:txBody>
      </p:sp>
      <p:sp>
        <p:nvSpPr>
          <p:cNvPr id="3" name="Content Placeholder 2"/>
          <p:cNvSpPr>
            <a:spLocks noGrp="1"/>
          </p:cNvSpPr>
          <p:nvPr>
            <p:ph idx="1"/>
          </p:nvPr>
        </p:nvSpPr>
        <p:spPr/>
        <p:txBody>
          <a:bodyPr>
            <a:normAutofit/>
          </a:bodyPr>
          <a:lstStyle/>
          <a:p>
            <a:r>
              <a:rPr lang="en-US" sz="2800" dirty="0"/>
              <a:t>Transfer pathways offer important alternative routes to credentials, boosting overall completion rates.</a:t>
            </a:r>
            <a:endParaRPr lang="en-US" sz="2800" dirty="0"/>
          </a:p>
        </p:txBody>
      </p:sp>
      <p:graphicFrame>
        <p:nvGraphicFramePr>
          <p:cNvPr id="4" name="Chart 3"/>
          <p:cNvGraphicFramePr>
            <a:graphicFrameLocks/>
          </p:cNvGraphicFramePr>
          <p:nvPr>
            <p:extLst/>
          </p:nvPr>
        </p:nvGraphicFramePr>
        <p:xfrm>
          <a:off x="1717262" y="2573421"/>
          <a:ext cx="8067369" cy="337492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783393" y="4303647"/>
            <a:ext cx="1358699" cy="1200329"/>
          </a:xfrm>
          <a:prstGeom prst="rect">
            <a:avLst/>
          </a:prstGeom>
          <a:noFill/>
        </p:spPr>
        <p:txBody>
          <a:bodyPr wrap="square" rtlCol="0">
            <a:spAutoFit/>
          </a:bodyPr>
          <a:lstStyle/>
          <a:p>
            <a:pPr defTabSz="457200"/>
            <a:r>
              <a:rPr lang="en-US" b="1" dirty="0">
                <a:solidFill>
                  <a:srgbClr val="73C167"/>
                </a:solidFill>
              </a:rPr>
              <a:t>completed</a:t>
            </a:r>
          </a:p>
          <a:p>
            <a:pPr defTabSz="457200"/>
            <a:r>
              <a:rPr lang="en-US" b="1" dirty="0">
                <a:solidFill>
                  <a:srgbClr val="73C167"/>
                </a:solidFill>
              </a:rPr>
              <a:t>at </a:t>
            </a:r>
          </a:p>
          <a:p>
            <a:pPr defTabSz="457200"/>
            <a:r>
              <a:rPr lang="en-US" b="1" dirty="0">
                <a:solidFill>
                  <a:srgbClr val="73C167"/>
                </a:solidFill>
              </a:rPr>
              <a:t>same campus</a:t>
            </a:r>
          </a:p>
        </p:txBody>
      </p:sp>
      <p:sp>
        <p:nvSpPr>
          <p:cNvPr id="6" name="TextBox 5"/>
          <p:cNvSpPr txBox="1"/>
          <p:nvPr/>
        </p:nvSpPr>
        <p:spPr>
          <a:xfrm>
            <a:off x="4783392" y="3031253"/>
            <a:ext cx="3298724" cy="400110"/>
          </a:xfrm>
          <a:prstGeom prst="rect">
            <a:avLst/>
          </a:prstGeom>
          <a:noFill/>
        </p:spPr>
        <p:txBody>
          <a:bodyPr wrap="square" rtlCol="0">
            <a:spAutoFit/>
          </a:bodyPr>
          <a:lstStyle/>
          <a:p>
            <a:pPr defTabSz="457200"/>
            <a:r>
              <a:rPr lang="en-US" sz="2000" b="1" dirty="0">
                <a:solidFill>
                  <a:srgbClr val="007638"/>
                </a:solidFill>
              </a:rPr>
              <a:t>12% </a:t>
            </a:r>
            <a:r>
              <a:rPr lang="en-US" sz="1600" b="1" dirty="0">
                <a:solidFill>
                  <a:srgbClr val="007638"/>
                </a:solidFill>
              </a:rPr>
              <a:t>transferred &amp; completed</a:t>
            </a:r>
          </a:p>
        </p:txBody>
      </p:sp>
      <p:sp>
        <p:nvSpPr>
          <p:cNvPr id="7" name="TextBox 6"/>
          <p:cNvSpPr txBox="1"/>
          <p:nvPr/>
        </p:nvSpPr>
        <p:spPr>
          <a:xfrm>
            <a:off x="8497295" y="4387232"/>
            <a:ext cx="2674373" cy="369332"/>
          </a:xfrm>
          <a:prstGeom prst="rect">
            <a:avLst/>
          </a:prstGeom>
          <a:noFill/>
        </p:spPr>
        <p:txBody>
          <a:bodyPr wrap="square" rtlCol="0">
            <a:spAutoFit/>
          </a:bodyPr>
          <a:lstStyle/>
          <a:p>
            <a:pPr defTabSz="457200"/>
            <a:r>
              <a:rPr lang="en-US" b="1" dirty="0">
                <a:solidFill>
                  <a:srgbClr val="007638"/>
                </a:solidFill>
              </a:rPr>
              <a:t>6% </a:t>
            </a:r>
            <a:r>
              <a:rPr lang="en-US" sz="1200" b="1" dirty="0">
                <a:solidFill>
                  <a:srgbClr val="007638"/>
                </a:solidFill>
              </a:rPr>
              <a:t>transferred &amp; completed</a:t>
            </a:r>
          </a:p>
        </p:txBody>
      </p:sp>
      <p:sp>
        <p:nvSpPr>
          <p:cNvPr id="15" name="TextBox 14"/>
          <p:cNvSpPr txBox="1"/>
          <p:nvPr/>
        </p:nvSpPr>
        <p:spPr>
          <a:xfrm>
            <a:off x="8526946" y="4825667"/>
            <a:ext cx="1155292" cy="646331"/>
          </a:xfrm>
          <a:prstGeom prst="rect">
            <a:avLst/>
          </a:prstGeom>
          <a:noFill/>
        </p:spPr>
        <p:txBody>
          <a:bodyPr wrap="square" rtlCol="0">
            <a:spAutoFit/>
          </a:bodyPr>
          <a:lstStyle/>
          <a:p>
            <a:pPr defTabSz="457200"/>
            <a:r>
              <a:rPr lang="en-US" sz="1200" b="1" dirty="0">
                <a:solidFill>
                  <a:srgbClr val="73C167"/>
                </a:solidFill>
              </a:rPr>
              <a:t>completed</a:t>
            </a:r>
          </a:p>
          <a:p>
            <a:pPr defTabSz="457200"/>
            <a:r>
              <a:rPr lang="en-US" sz="1200" b="1" dirty="0">
                <a:solidFill>
                  <a:srgbClr val="73C167"/>
                </a:solidFill>
              </a:rPr>
              <a:t>at </a:t>
            </a:r>
          </a:p>
          <a:p>
            <a:pPr defTabSz="457200"/>
            <a:r>
              <a:rPr lang="en-US" sz="1200" b="1" dirty="0">
                <a:solidFill>
                  <a:srgbClr val="73C167"/>
                </a:solidFill>
              </a:rPr>
              <a:t>same campus</a:t>
            </a:r>
          </a:p>
        </p:txBody>
      </p:sp>
      <p:sp>
        <p:nvSpPr>
          <p:cNvPr id="16" name="TextBox 1"/>
          <p:cNvSpPr txBox="1"/>
          <p:nvPr/>
        </p:nvSpPr>
        <p:spPr>
          <a:xfrm>
            <a:off x="7838076" y="4038695"/>
            <a:ext cx="2212414" cy="39877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200"/>
            <a:r>
              <a:rPr lang="en-US" sz="1600" b="1" dirty="0">
                <a:solidFill>
                  <a:prstClr val="black"/>
                </a:solidFill>
              </a:rPr>
              <a:t>Total completion rate</a:t>
            </a:r>
          </a:p>
        </p:txBody>
      </p:sp>
      <p:sp>
        <p:nvSpPr>
          <p:cNvPr id="17" name="TextBox 16"/>
          <p:cNvSpPr txBox="1"/>
          <p:nvPr/>
        </p:nvSpPr>
        <p:spPr>
          <a:xfrm>
            <a:off x="8082116" y="6437756"/>
            <a:ext cx="2733368" cy="338554"/>
          </a:xfrm>
          <a:prstGeom prst="rect">
            <a:avLst/>
          </a:prstGeom>
          <a:noFill/>
        </p:spPr>
        <p:txBody>
          <a:bodyPr wrap="square" rtlCol="0">
            <a:spAutoFit/>
          </a:bodyPr>
          <a:lstStyle/>
          <a:p>
            <a:pPr defTabSz="457200"/>
            <a:r>
              <a:rPr lang="en-US" sz="1600" dirty="0">
                <a:solidFill>
                  <a:prstClr val="black"/>
                </a:solidFill>
              </a:rPr>
              <a:t>*Six year completion rates</a:t>
            </a:r>
          </a:p>
        </p:txBody>
      </p:sp>
      <p:sp>
        <p:nvSpPr>
          <p:cNvPr id="18" name="TextBox 17"/>
          <p:cNvSpPr txBox="1"/>
          <p:nvPr/>
        </p:nvSpPr>
        <p:spPr>
          <a:xfrm>
            <a:off x="5180068" y="5616529"/>
            <a:ext cx="1548581" cy="369332"/>
          </a:xfrm>
          <a:prstGeom prst="rect">
            <a:avLst/>
          </a:prstGeom>
          <a:noFill/>
        </p:spPr>
        <p:txBody>
          <a:bodyPr wrap="square" rtlCol="0">
            <a:spAutoFit/>
          </a:bodyPr>
          <a:lstStyle/>
          <a:p>
            <a:pPr defTabSz="457200"/>
            <a:r>
              <a:rPr lang="en-US" dirty="0">
                <a:solidFill>
                  <a:prstClr val="black"/>
                </a:solidFill>
              </a:rPr>
              <a:t>Entry Campus</a:t>
            </a:r>
          </a:p>
        </p:txBody>
      </p:sp>
    </p:spTree>
    <p:extLst>
      <p:ext uri="{BB962C8B-B14F-4D97-AF65-F5344CB8AC3E}">
        <p14:creationId xmlns:p14="http://schemas.microsoft.com/office/powerpoint/2010/main" val="39668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42841" y="140677"/>
            <a:ext cx="8666328" cy="10128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bg1"/>
                </a:solidFill>
                <a:latin typeface="+mj-lt"/>
                <a:ea typeface="+mj-ea"/>
                <a:cs typeface="+mj-cs"/>
              </a:defRPr>
            </a:lvl1pPr>
          </a:lstStyle>
          <a:p>
            <a:r>
              <a:rPr lang="en-US" sz="5400" b="1" dirty="0">
                <a:solidFill>
                  <a:prstClr val="white"/>
                </a:solidFill>
                <a:effectLst>
                  <a:outerShdw blurRad="38100" dist="38100" dir="2700000" algn="tl">
                    <a:srgbClr val="000000">
                      <a:alpha val="43137"/>
                    </a:srgbClr>
                  </a:outerShdw>
                </a:effectLst>
              </a:rPr>
              <a:t>WHAT DO THEY EARN?</a:t>
            </a:r>
          </a:p>
        </p:txBody>
      </p:sp>
      <p:sp>
        <p:nvSpPr>
          <p:cNvPr id="8" name="TextBox 7"/>
          <p:cNvSpPr txBox="1"/>
          <p:nvPr/>
        </p:nvSpPr>
        <p:spPr>
          <a:xfrm>
            <a:off x="1742841" y="2228354"/>
            <a:ext cx="4629728" cy="3046988"/>
          </a:xfrm>
          <a:prstGeom prst="rect">
            <a:avLst/>
          </a:prstGeom>
          <a:noFill/>
        </p:spPr>
        <p:txBody>
          <a:bodyPr wrap="square" rtlCol="0">
            <a:spAutoFit/>
          </a:bodyPr>
          <a:lstStyle/>
          <a:p>
            <a:pPr marL="571500" indent="-571500" algn="just" defTabSz="457200">
              <a:buFont typeface="Arial" panose="020B0604020202020204" pitchFamily="34" charset="0"/>
              <a:buChar char="•"/>
            </a:pPr>
            <a:r>
              <a:rPr lang="en-US" sz="3600" baseline="30000" dirty="0">
                <a:solidFill>
                  <a:prstClr val="black"/>
                </a:solidFill>
              </a:rPr>
              <a:t>The majority of students earn associate or bachelor’s degrees for </a:t>
            </a:r>
            <a:r>
              <a:rPr lang="en-US" sz="3600" b="1" baseline="30000" dirty="0">
                <a:solidFill>
                  <a:srgbClr val="73C167"/>
                </a:solidFill>
              </a:rPr>
              <a:t>4 to 2 Year </a:t>
            </a:r>
            <a:r>
              <a:rPr lang="en-US" sz="3600" baseline="30000" dirty="0">
                <a:solidFill>
                  <a:prstClr val="black"/>
                </a:solidFill>
              </a:rPr>
              <a:t>and </a:t>
            </a:r>
            <a:r>
              <a:rPr lang="en-US" sz="3600" b="1" baseline="30000" dirty="0">
                <a:solidFill>
                  <a:srgbClr val="B31E3B"/>
                </a:solidFill>
              </a:rPr>
              <a:t>2 to 4 Year</a:t>
            </a:r>
            <a:r>
              <a:rPr lang="en-US" sz="3600" baseline="30000" dirty="0">
                <a:solidFill>
                  <a:srgbClr val="B31E3B"/>
                </a:solidFill>
              </a:rPr>
              <a:t> </a:t>
            </a:r>
            <a:r>
              <a:rPr lang="en-US" sz="3600" baseline="30000" dirty="0">
                <a:solidFill>
                  <a:prstClr val="black"/>
                </a:solidFill>
              </a:rPr>
              <a:t>transfers, respectively.</a:t>
            </a:r>
          </a:p>
          <a:p>
            <a:pPr algn="just" defTabSz="457200"/>
            <a:endParaRPr lang="en-US" sz="3600" baseline="30000" dirty="0">
              <a:solidFill>
                <a:prstClr val="black"/>
              </a:solidFill>
            </a:endParaRPr>
          </a:p>
          <a:p>
            <a:pPr algn="just" defTabSz="457200"/>
            <a:endParaRPr lang="en-US" sz="3600" baseline="30000" dirty="0">
              <a:solidFill>
                <a:prstClr val="black"/>
              </a:solidFill>
            </a:endParaRPr>
          </a:p>
          <a:p>
            <a:pPr marL="571500" indent="-571500" algn="just" defTabSz="457200">
              <a:buFont typeface="Arial" panose="020B0604020202020204" pitchFamily="34" charset="0"/>
              <a:buChar char="•"/>
            </a:pPr>
            <a:r>
              <a:rPr lang="en-US" sz="3600" baseline="30000" dirty="0">
                <a:solidFill>
                  <a:prstClr val="black"/>
                </a:solidFill>
              </a:rPr>
              <a:t>Over </a:t>
            </a:r>
            <a:r>
              <a:rPr lang="en-US" sz="3600" b="1" baseline="30000" dirty="0">
                <a:solidFill>
                  <a:prstClr val="black"/>
                </a:solidFill>
              </a:rPr>
              <a:t>25% </a:t>
            </a:r>
            <a:r>
              <a:rPr lang="en-US" sz="3600" baseline="30000" dirty="0">
                <a:solidFill>
                  <a:prstClr val="black"/>
                </a:solidFill>
              </a:rPr>
              <a:t>of </a:t>
            </a:r>
            <a:r>
              <a:rPr lang="en-US" sz="3600" b="1" baseline="30000" dirty="0">
                <a:solidFill>
                  <a:srgbClr val="73C167"/>
                </a:solidFill>
              </a:rPr>
              <a:t>4 to 2 Year </a:t>
            </a:r>
            <a:r>
              <a:rPr lang="en-US" sz="3600" baseline="30000" dirty="0">
                <a:solidFill>
                  <a:prstClr val="black"/>
                </a:solidFill>
              </a:rPr>
              <a:t>transfers earn a certificate.</a:t>
            </a:r>
          </a:p>
        </p:txBody>
      </p:sp>
      <p:pic>
        <p:nvPicPr>
          <p:cNvPr id="3" name="Picture 2"/>
          <p:cNvPicPr>
            <a:picLocks noChangeAspect="1"/>
          </p:cNvPicPr>
          <p:nvPr/>
        </p:nvPicPr>
        <p:blipFill>
          <a:blip r:embed="rId3"/>
          <a:stretch>
            <a:fillRect/>
          </a:stretch>
        </p:blipFill>
        <p:spPr>
          <a:xfrm>
            <a:off x="6908885" y="2228355"/>
            <a:ext cx="3500284" cy="3508119"/>
          </a:xfrm>
          <a:prstGeom prst="rect">
            <a:avLst/>
          </a:prstGeom>
        </p:spPr>
      </p:pic>
      <p:sp>
        <p:nvSpPr>
          <p:cNvPr id="7" name="Rectangle 6"/>
          <p:cNvSpPr/>
          <p:nvPr/>
        </p:nvSpPr>
        <p:spPr>
          <a:xfrm>
            <a:off x="6651871" y="1728964"/>
            <a:ext cx="1593321" cy="646331"/>
          </a:xfrm>
          <a:prstGeom prst="rect">
            <a:avLst/>
          </a:prstGeom>
        </p:spPr>
        <p:txBody>
          <a:bodyPr wrap="none">
            <a:spAutoFit/>
          </a:bodyPr>
          <a:lstStyle/>
          <a:p>
            <a:pPr defTabSz="457200"/>
            <a:r>
              <a:rPr lang="en-US" sz="3600" b="1" baseline="30000" dirty="0">
                <a:solidFill>
                  <a:srgbClr val="73C167"/>
                </a:solidFill>
              </a:rPr>
              <a:t>4 to 2 Year </a:t>
            </a:r>
            <a:endParaRPr lang="en-US" sz="3600" dirty="0">
              <a:solidFill>
                <a:srgbClr val="73C167"/>
              </a:solidFill>
            </a:endParaRPr>
          </a:p>
        </p:txBody>
      </p:sp>
      <p:sp>
        <p:nvSpPr>
          <p:cNvPr id="9" name="Rectangle 8"/>
          <p:cNvSpPr/>
          <p:nvPr/>
        </p:nvSpPr>
        <p:spPr>
          <a:xfrm>
            <a:off x="9174340" y="1728964"/>
            <a:ext cx="1593321" cy="646331"/>
          </a:xfrm>
          <a:prstGeom prst="rect">
            <a:avLst/>
          </a:prstGeom>
        </p:spPr>
        <p:txBody>
          <a:bodyPr wrap="none">
            <a:spAutoFit/>
          </a:bodyPr>
          <a:lstStyle/>
          <a:p>
            <a:pPr defTabSz="457200"/>
            <a:r>
              <a:rPr lang="en-US" sz="3600" b="1" baseline="30000" dirty="0">
                <a:solidFill>
                  <a:srgbClr val="B31E3B"/>
                </a:solidFill>
              </a:rPr>
              <a:t>2 to 4 Year </a:t>
            </a:r>
            <a:endParaRPr lang="en-US" sz="3600" dirty="0">
              <a:solidFill>
                <a:srgbClr val="B31E3B"/>
              </a:solidFill>
            </a:endParaRPr>
          </a:p>
        </p:txBody>
      </p:sp>
    </p:spTree>
    <p:extLst>
      <p:ext uri="{BB962C8B-B14F-4D97-AF65-F5344CB8AC3E}">
        <p14:creationId xmlns:p14="http://schemas.microsoft.com/office/powerpoint/2010/main" val="42899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42841" y="140677"/>
            <a:ext cx="8666328" cy="10128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bg1"/>
                </a:solidFill>
                <a:latin typeface="+mj-lt"/>
                <a:ea typeface="+mj-ea"/>
                <a:cs typeface="+mj-cs"/>
              </a:defRPr>
            </a:lvl1pPr>
          </a:lstStyle>
          <a:p>
            <a:r>
              <a:rPr lang="en-US" sz="5400" b="1" dirty="0">
                <a:solidFill>
                  <a:prstClr val="white"/>
                </a:solidFill>
                <a:effectLst>
                  <a:outerShdw blurRad="38100" dist="38100" dir="2700000" algn="tl">
                    <a:srgbClr val="000000">
                      <a:alpha val="43137"/>
                    </a:srgbClr>
                  </a:outerShdw>
                </a:effectLst>
              </a:rPr>
              <a:t>WHAT DO THEY EARN? </a:t>
            </a:r>
            <a:r>
              <a:rPr lang="en-US" sz="4800" b="1" dirty="0">
                <a:solidFill>
                  <a:prstClr val="white"/>
                </a:solidFill>
                <a:effectLst>
                  <a:outerShdw blurRad="38100" dist="38100" dir="2700000" algn="tl">
                    <a:srgbClr val="000000">
                      <a:alpha val="43137"/>
                    </a:srgbClr>
                  </a:outerShdw>
                </a:effectLst>
              </a:rPr>
              <a:t>(Cont.)</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 b="1578"/>
          <a:stretch/>
        </p:blipFill>
        <p:spPr>
          <a:xfrm>
            <a:off x="2869120" y="2318397"/>
            <a:ext cx="6735115" cy="3637885"/>
          </a:xfrm>
          <a:prstGeom prst="rect">
            <a:avLst/>
          </a:prstGeom>
        </p:spPr>
      </p:pic>
      <p:sp>
        <p:nvSpPr>
          <p:cNvPr id="8" name="TextBox 7"/>
          <p:cNvSpPr txBox="1"/>
          <p:nvPr/>
        </p:nvSpPr>
        <p:spPr>
          <a:xfrm>
            <a:off x="1633421" y="1540097"/>
            <a:ext cx="8885169" cy="830997"/>
          </a:xfrm>
          <a:prstGeom prst="rect">
            <a:avLst/>
          </a:prstGeom>
          <a:noFill/>
        </p:spPr>
        <p:txBody>
          <a:bodyPr wrap="square" rtlCol="0">
            <a:spAutoFit/>
          </a:bodyPr>
          <a:lstStyle/>
          <a:p>
            <a:pPr algn="just" defTabSz="457200"/>
            <a:r>
              <a:rPr lang="en-US" sz="3600" b="1" baseline="30000" dirty="0">
                <a:solidFill>
                  <a:srgbClr val="B30838"/>
                </a:solidFill>
              </a:rPr>
              <a:t>4 to 2 Year </a:t>
            </a:r>
            <a:r>
              <a:rPr lang="en-US" sz="3600" baseline="30000" dirty="0">
                <a:solidFill>
                  <a:prstClr val="black"/>
                </a:solidFill>
              </a:rPr>
              <a:t>transfers are about </a:t>
            </a:r>
            <a:r>
              <a:rPr lang="en-US" sz="3600" b="1" baseline="30000" dirty="0">
                <a:solidFill>
                  <a:srgbClr val="B30838"/>
                </a:solidFill>
              </a:rPr>
              <a:t>3x</a:t>
            </a:r>
            <a:r>
              <a:rPr lang="en-US" sz="3600" baseline="30000" dirty="0">
                <a:solidFill>
                  <a:prstClr val="black"/>
                </a:solidFill>
              </a:rPr>
              <a:t> as likely to earn a credential in health-related fields.</a:t>
            </a:r>
          </a:p>
        </p:txBody>
      </p:sp>
    </p:spTree>
    <p:extLst>
      <p:ext uri="{BB962C8B-B14F-4D97-AF65-F5344CB8AC3E}">
        <p14:creationId xmlns:p14="http://schemas.microsoft.com/office/powerpoint/2010/main" val="3362205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42841" y="140677"/>
            <a:ext cx="8666328" cy="10128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bg1"/>
                </a:solidFill>
                <a:latin typeface="+mj-lt"/>
                <a:ea typeface="+mj-ea"/>
                <a:cs typeface="+mj-cs"/>
              </a:defRPr>
            </a:lvl1pPr>
          </a:lstStyle>
          <a:p>
            <a:r>
              <a:rPr lang="en-US" sz="5400" b="1" dirty="0">
                <a:solidFill>
                  <a:prstClr val="white"/>
                </a:solidFill>
                <a:effectLst>
                  <a:outerShdw blurRad="38100" dist="38100" dir="2700000" algn="tl">
                    <a:srgbClr val="000000">
                      <a:alpha val="43137"/>
                    </a:srgbClr>
                  </a:outerShdw>
                </a:effectLst>
              </a:rPr>
              <a:t>KEY TAKEAWAYS</a:t>
            </a:r>
          </a:p>
        </p:txBody>
      </p:sp>
      <p:sp>
        <p:nvSpPr>
          <p:cNvPr id="2" name="TextBox 1"/>
          <p:cNvSpPr txBox="1"/>
          <p:nvPr/>
        </p:nvSpPr>
        <p:spPr>
          <a:xfrm>
            <a:off x="1524000" y="1579138"/>
            <a:ext cx="9144000" cy="4189863"/>
          </a:xfrm>
          <a:prstGeom prst="rect">
            <a:avLst/>
          </a:prstGeom>
          <a:noFill/>
        </p:spPr>
        <p:txBody>
          <a:bodyPr wrap="square" rtlCol="0">
            <a:noAutofit/>
          </a:bodyPr>
          <a:lstStyle/>
          <a:p>
            <a:pPr marL="285750" indent="-285750" defTabSz="457200">
              <a:buFont typeface="Arial" panose="020B0604020202020204" pitchFamily="34" charset="0"/>
              <a:buChar char="•"/>
            </a:pPr>
            <a:r>
              <a:rPr lang="en-US" sz="3200" dirty="0">
                <a:solidFill>
                  <a:prstClr val="black"/>
                </a:solidFill>
              </a:rPr>
              <a:t>Students are </a:t>
            </a:r>
            <a:r>
              <a:rPr lang="en-US" sz="3200" b="1" dirty="0">
                <a:solidFill>
                  <a:srgbClr val="B30838"/>
                </a:solidFill>
              </a:rPr>
              <a:t>more mobile than ever before</a:t>
            </a:r>
            <a:r>
              <a:rPr lang="en-US" sz="3200" dirty="0">
                <a:solidFill>
                  <a:prstClr val="black"/>
                </a:solidFill>
              </a:rPr>
              <a:t>, and more credits are being transferred than ever before</a:t>
            </a:r>
          </a:p>
          <a:p>
            <a:pPr marL="285750" indent="-285750" defTabSz="457200">
              <a:buFont typeface="Arial" panose="020B0604020202020204" pitchFamily="34" charset="0"/>
              <a:buChar char="•"/>
            </a:pPr>
            <a:endParaRPr lang="en-US" sz="3200" dirty="0">
              <a:solidFill>
                <a:prstClr val="black"/>
              </a:solidFill>
            </a:endParaRPr>
          </a:p>
          <a:p>
            <a:pPr marL="285750" indent="-285750" defTabSz="457200">
              <a:buFont typeface="Arial" panose="020B0604020202020204" pitchFamily="34" charset="0"/>
              <a:buChar char="•"/>
            </a:pPr>
            <a:r>
              <a:rPr lang="en-US" sz="3200" dirty="0">
                <a:solidFill>
                  <a:prstClr val="black"/>
                </a:solidFill>
              </a:rPr>
              <a:t>The </a:t>
            </a:r>
            <a:r>
              <a:rPr lang="en-US" sz="3200" b="1" dirty="0">
                <a:solidFill>
                  <a:srgbClr val="B30838"/>
                </a:solidFill>
              </a:rPr>
              <a:t>majority of transfers remain in state</a:t>
            </a:r>
            <a:r>
              <a:rPr lang="en-US" sz="3200" dirty="0">
                <a:solidFill>
                  <a:prstClr val="black"/>
                </a:solidFill>
              </a:rPr>
              <a:t>, with most enrolling at Ivy Tech or IU Campuses</a:t>
            </a:r>
          </a:p>
          <a:p>
            <a:pPr defTabSz="457200"/>
            <a:endParaRPr lang="en-US" sz="3200" b="1" dirty="0">
              <a:solidFill>
                <a:srgbClr val="B30838"/>
              </a:solidFill>
            </a:endParaRPr>
          </a:p>
          <a:p>
            <a:pPr marL="285750" indent="-285750" defTabSz="457200">
              <a:buFont typeface="Arial" panose="020B0604020202020204" pitchFamily="34" charset="0"/>
              <a:buChar char="•"/>
            </a:pPr>
            <a:r>
              <a:rPr lang="en-US" sz="3200" dirty="0">
                <a:solidFill>
                  <a:prstClr val="black"/>
                </a:solidFill>
              </a:rPr>
              <a:t>Health and Business are the most common areas of study</a:t>
            </a:r>
          </a:p>
          <a:p>
            <a:pPr marL="285750" indent="-285750" defTabSz="457200">
              <a:buFont typeface="Arial" panose="020B0604020202020204" pitchFamily="34" charset="0"/>
              <a:buChar char="•"/>
            </a:pPr>
            <a:endParaRPr lang="en-US" sz="3200" dirty="0">
              <a:solidFill>
                <a:prstClr val="black"/>
              </a:solidFill>
            </a:endParaRPr>
          </a:p>
          <a:p>
            <a:pPr marL="285750" indent="-285750" defTabSz="457200">
              <a:buFont typeface="Arial" panose="020B0604020202020204" pitchFamily="34" charset="0"/>
              <a:buChar char="•"/>
            </a:pPr>
            <a:endParaRPr lang="en-US" sz="3200" dirty="0">
              <a:solidFill>
                <a:prstClr val="black"/>
              </a:solidFill>
            </a:endParaRPr>
          </a:p>
        </p:txBody>
      </p:sp>
    </p:spTree>
    <p:extLst>
      <p:ext uri="{BB962C8B-B14F-4D97-AF65-F5344CB8AC3E}">
        <p14:creationId xmlns:p14="http://schemas.microsoft.com/office/powerpoint/2010/main" val="355111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r>
              <a:rPr lang="en-US" dirty="0" smtClean="0"/>
              <a:t>Full report posted on ICHE’s website:</a:t>
            </a:r>
          </a:p>
          <a:p>
            <a:pPr marL="0" indent="0">
              <a:buNone/>
            </a:pPr>
            <a:r>
              <a:rPr lang="en-US" dirty="0" smtClean="0"/>
              <a:t>     </a:t>
            </a:r>
            <a:r>
              <a:rPr lang="en-US" sz="2800" dirty="0">
                <a:hlinkClick r:id="rId2"/>
              </a:rPr>
              <a:t>http</a:t>
            </a:r>
            <a:r>
              <a:rPr lang="en-US" sz="2800" dirty="0">
                <a:hlinkClick r:id="rId2"/>
              </a:rPr>
              <a:t>://</a:t>
            </a:r>
            <a:r>
              <a:rPr lang="en-US" sz="2800" dirty="0">
                <a:hlinkClick r:id="rId2"/>
              </a:rPr>
              <a:t>in.gov/che/3155.htm</a:t>
            </a:r>
            <a:endParaRPr lang="en-US" sz="2800" dirty="0"/>
          </a:p>
          <a:p>
            <a:pPr marL="0" indent="0">
              <a:buNone/>
            </a:pPr>
            <a:endParaRPr lang="en-US" sz="2800" dirty="0"/>
          </a:p>
          <a:p>
            <a:r>
              <a:rPr lang="en-US" sz="2800" dirty="0"/>
              <a:t>Data Requests:</a:t>
            </a:r>
          </a:p>
          <a:p>
            <a:pPr lvl="1"/>
            <a:r>
              <a:rPr lang="en-US" dirty="0" smtClean="0"/>
              <a:t>Email: </a:t>
            </a:r>
            <a:r>
              <a:rPr lang="en-US" dirty="0" smtClean="0">
                <a:hlinkClick r:id="rId3"/>
              </a:rPr>
              <a:t>Data@che.in.gov</a:t>
            </a:r>
            <a:r>
              <a:rPr lang="en-US" dirty="0" smtClean="0"/>
              <a:t>  </a:t>
            </a:r>
            <a:endParaRPr lang="en-US" dirty="0"/>
          </a:p>
          <a:p>
            <a:pPr marL="0" indent="0">
              <a:buNone/>
            </a:pPr>
            <a:endParaRPr lang="en-US" dirty="0" smtClean="0"/>
          </a:p>
          <a:p>
            <a:pPr lvl="0"/>
            <a:r>
              <a:rPr lang="en-US" sz="2800" dirty="0">
                <a:solidFill>
                  <a:prstClr val="black"/>
                </a:solidFill>
              </a:rPr>
              <a:t>Other Contact Info:</a:t>
            </a:r>
            <a:endParaRPr lang="en-US" sz="2800" dirty="0">
              <a:solidFill>
                <a:prstClr val="black"/>
              </a:solidFill>
            </a:endParaRPr>
          </a:p>
          <a:p>
            <a:pPr lvl="1"/>
            <a:r>
              <a:rPr lang="en-US" dirty="0">
                <a:solidFill>
                  <a:prstClr val="black"/>
                </a:solidFill>
              </a:rPr>
              <a:t>Email: </a:t>
            </a:r>
            <a:r>
              <a:rPr lang="en-US" dirty="0" smtClean="0">
                <a:solidFill>
                  <a:prstClr val="black"/>
                </a:solidFill>
                <a:hlinkClick r:id="rId4"/>
              </a:rPr>
              <a:t>GDeom@che.in.gov</a:t>
            </a:r>
            <a:r>
              <a:rPr lang="en-US" dirty="0" smtClean="0">
                <a:solidFill>
                  <a:prstClr val="black"/>
                </a:solidFill>
              </a:rPr>
              <a:t> </a:t>
            </a:r>
            <a:endParaRPr lang="en-US" dirty="0">
              <a:solidFill>
                <a:prstClr val="black"/>
              </a:solidFill>
            </a:endParaRPr>
          </a:p>
          <a:p>
            <a:pPr marL="0" indent="0">
              <a:buNone/>
            </a:pPr>
            <a:endParaRPr lang="en-US" dirty="0" smtClean="0"/>
          </a:p>
        </p:txBody>
      </p:sp>
    </p:spTree>
    <p:extLst>
      <p:ext uri="{BB962C8B-B14F-4D97-AF65-F5344CB8AC3E}">
        <p14:creationId xmlns:p14="http://schemas.microsoft.com/office/powerpoint/2010/main" val="874908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193" y="1985319"/>
            <a:ext cx="8596668" cy="3756454"/>
          </a:xfrm>
        </p:spPr>
        <p:txBody>
          <a:bodyPr>
            <a:normAutofit/>
          </a:bodyPr>
          <a:lstStyle/>
          <a:p>
            <a:pPr algn="ctr"/>
            <a:r>
              <a:rPr lang="en-US" sz="5400" dirty="0" smtClean="0">
                <a:solidFill>
                  <a:srgbClr val="717173"/>
                </a:solidFill>
              </a:rPr>
              <a:t>College Transfer and Student Success Report</a:t>
            </a:r>
            <a:br>
              <a:rPr lang="en-US" sz="5400" dirty="0" smtClean="0">
                <a:solidFill>
                  <a:srgbClr val="717173"/>
                </a:solidFill>
              </a:rPr>
            </a:br>
            <a:r>
              <a:rPr lang="en-US" sz="5400" dirty="0" smtClean="0">
                <a:solidFill>
                  <a:srgbClr val="717173"/>
                </a:solidFill>
              </a:rPr>
              <a:t>Discussion</a:t>
            </a:r>
            <a:endParaRPr lang="en-US" sz="5400" dirty="0">
              <a:solidFill>
                <a:srgbClr val="717173"/>
              </a:solidFill>
            </a:endParaRPr>
          </a:p>
        </p:txBody>
      </p:sp>
      <p:sp>
        <p:nvSpPr>
          <p:cNvPr id="4" name="Slide Number Placeholder 3"/>
          <p:cNvSpPr>
            <a:spLocks noGrp="1"/>
          </p:cNvSpPr>
          <p:nvPr>
            <p:ph type="sldNum" sz="quarter" idx="12"/>
          </p:nvPr>
        </p:nvSpPr>
        <p:spPr/>
        <p:txBody>
          <a:bodyPr/>
          <a:lstStyle/>
          <a:p>
            <a:fld id="{F1E2974D-D9AE-4528-9BF3-D0BC699C6337}" type="slidenum">
              <a:rPr lang="en-US" smtClean="0">
                <a:solidFill>
                  <a:srgbClr val="5FCBEF"/>
                </a:solidFill>
              </a:rPr>
              <a:pPr/>
              <a:t>18</a:t>
            </a:fld>
            <a:endParaRPr lang="en-US">
              <a:solidFill>
                <a:srgbClr val="5FCBEF"/>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Tree>
    <p:extLst>
      <p:ext uri="{BB962C8B-B14F-4D97-AF65-F5344CB8AC3E}">
        <p14:creationId xmlns:p14="http://schemas.microsoft.com/office/powerpoint/2010/main" val="2872350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B5B5D"/>
                </a:solidFill>
              </a:rPr>
              <a:t>TransferIN.net Overview</a:t>
            </a:r>
            <a:endParaRPr lang="en-US" dirty="0">
              <a:solidFill>
                <a:srgbClr val="5B5B5D"/>
              </a:solidFill>
            </a:endParaRPr>
          </a:p>
        </p:txBody>
      </p:sp>
      <p:sp>
        <p:nvSpPr>
          <p:cNvPr id="3" name="Content Placeholder 2"/>
          <p:cNvSpPr>
            <a:spLocks noGrp="1"/>
          </p:cNvSpPr>
          <p:nvPr>
            <p:ph idx="1"/>
          </p:nvPr>
        </p:nvSpPr>
        <p:spPr>
          <a:xfrm>
            <a:off x="677334" y="1191868"/>
            <a:ext cx="8596668" cy="5214619"/>
          </a:xfrm>
        </p:spPr>
        <p:txBody>
          <a:bodyPr>
            <a:normAutofit/>
          </a:bodyPr>
          <a:lstStyle/>
          <a:p>
            <a:pPr marL="0">
              <a:lnSpc>
                <a:spcPct val="107000"/>
              </a:lnSpc>
              <a:spcBef>
                <a:spcPts val="0"/>
              </a:spcBef>
            </a:pP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smtClean="0"/>
              <a:t>Redesign Soft Rollout in December, 2017</a:t>
            </a:r>
          </a:p>
          <a:p>
            <a:pPr marL="0" indent="0">
              <a:buNone/>
            </a:pPr>
            <a:r>
              <a:rPr lang="en-US" i="1" dirty="0" smtClean="0"/>
              <a:t>Database functionality still being revised – should be complete by May, 2018</a:t>
            </a:r>
          </a:p>
          <a:p>
            <a:r>
              <a:rPr lang="en-US" dirty="0" smtClean="0"/>
              <a:t>What’s the same?</a:t>
            </a:r>
          </a:p>
          <a:p>
            <a:pPr lvl="1"/>
            <a:r>
              <a:rPr lang="en-US" dirty="0" smtClean="0"/>
              <a:t>AP, CTL Databases</a:t>
            </a:r>
          </a:p>
          <a:p>
            <a:r>
              <a:rPr lang="en-US" dirty="0" smtClean="0"/>
              <a:t>What is different?</a:t>
            </a:r>
          </a:p>
          <a:p>
            <a:pPr lvl="1"/>
            <a:r>
              <a:rPr lang="en-US" dirty="0" smtClean="0"/>
              <a:t>CLEP, TSAP, Dual Credit, Military Bridge Programs Databases</a:t>
            </a:r>
          </a:p>
          <a:p>
            <a:pPr lvl="1"/>
            <a:r>
              <a:rPr lang="en-US" dirty="0" smtClean="0"/>
              <a:t>STGEC page with links to institutional STGEC pages</a:t>
            </a:r>
          </a:p>
          <a:p>
            <a:pPr lvl="1"/>
            <a:r>
              <a:rPr lang="en-US" dirty="0" smtClean="0"/>
              <a:t>Dual Credit Crosswalks - Downloadable</a:t>
            </a:r>
          </a:p>
          <a:p>
            <a:pPr lvl="1"/>
            <a:r>
              <a:rPr lang="en-US" dirty="0" smtClean="0"/>
              <a:t>Expanded Military Section</a:t>
            </a:r>
          </a:p>
          <a:p>
            <a:pPr lvl="1"/>
            <a:r>
              <a:rPr lang="en-US" dirty="0" smtClean="0"/>
              <a:t>Guidance Counselor and College Advisor Section</a:t>
            </a:r>
          </a:p>
          <a:p>
            <a:pPr lvl="1"/>
            <a:endParaRPr lang="en-US" dirty="0" smtClean="0"/>
          </a:p>
          <a:p>
            <a:endParaRPr lang="en-US" dirty="0" smtClean="0"/>
          </a:p>
          <a:p>
            <a:pPr lvl="1"/>
            <a:endParaRPr lang="en-US" dirty="0"/>
          </a:p>
        </p:txBody>
      </p:sp>
      <p:sp>
        <p:nvSpPr>
          <p:cNvPr id="5" name="Slide Number Placeholder 4"/>
          <p:cNvSpPr>
            <a:spLocks noGrp="1"/>
          </p:cNvSpPr>
          <p:nvPr>
            <p:ph type="sldNum" sz="quarter" idx="12"/>
          </p:nvPr>
        </p:nvSpPr>
        <p:spPr/>
        <p:txBody>
          <a:bodyPr/>
          <a:lstStyle/>
          <a:p>
            <a:fld id="{F1E2974D-D9AE-4528-9BF3-D0BC699C6337}" type="slidenum">
              <a:rPr lang="en-US" smtClean="0">
                <a:solidFill>
                  <a:srgbClr val="5FCBEF"/>
                </a:solidFill>
              </a:rPr>
              <a:pPr/>
              <a:t>19</a:t>
            </a:fld>
            <a:endParaRPr lang="en-US">
              <a:solidFill>
                <a:srgbClr val="5FCBEF"/>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Tree>
    <p:extLst>
      <p:ext uri="{BB962C8B-B14F-4D97-AF65-F5344CB8AC3E}">
        <p14:creationId xmlns:p14="http://schemas.microsoft.com/office/powerpoint/2010/main" val="1168841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B5B5D"/>
                </a:solidFill>
              </a:rPr>
              <a:t>Agenda for Transfer Talk #1</a:t>
            </a:r>
            <a:endParaRPr lang="en-US" dirty="0">
              <a:solidFill>
                <a:srgbClr val="5B5B5D"/>
              </a:solidFill>
            </a:endParaRPr>
          </a:p>
        </p:txBody>
      </p:sp>
      <p:sp>
        <p:nvSpPr>
          <p:cNvPr id="3" name="Content Placeholder 2"/>
          <p:cNvSpPr>
            <a:spLocks noGrp="1"/>
          </p:cNvSpPr>
          <p:nvPr>
            <p:ph idx="1"/>
          </p:nvPr>
        </p:nvSpPr>
        <p:spPr/>
        <p:txBody>
          <a:bodyPr>
            <a:normAutofit fontScale="92500" lnSpcReduction="10000"/>
          </a:bodyPr>
          <a:lstStyle/>
          <a:p>
            <a:pPr marL="0" indent="0">
              <a:lnSpc>
                <a:spcPct val="107000"/>
              </a:lnSpc>
              <a:spcBef>
                <a:spcPts val="0"/>
              </a:spcBef>
              <a:buNone/>
            </a:pPr>
            <a:r>
              <a:rPr lang="en-US" b="1" dirty="0">
                <a:latin typeface="Calibri" panose="020F0502020204030204" pitchFamily="34" charset="0"/>
                <a:ea typeface="Calibri" panose="020F0502020204030204" pitchFamily="34" charset="0"/>
                <a:cs typeface="Times New Roman" panose="02020603050405020304" pitchFamily="18" charset="0"/>
              </a:rPr>
              <a:t>1:00 – 1:05 PM</a:t>
            </a:r>
            <a:r>
              <a:rPr lang="en-US" dirty="0">
                <a:latin typeface="Calibri" panose="020F0502020204030204" pitchFamily="34" charset="0"/>
                <a:ea typeface="Calibri" panose="020F0502020204030204" pitchFamily="34" charset="0"/>
                <a:cs typeface="Times New Roman" panose="02020603050405020304" pitchFamily="18" charset="0"/>
              </a:rPr>
              <a:t> – Welcome and Presenter Introductions, Overview of Transfer </a:t>
            </a:r>
            <a:r>
              <a:rPr lang="en-US" dirty="0" smtClean="0">
                <a:latin typeface="Calibri" panose="020F0502020204030204" pitchFamily="34" charset="0"/>
                <a:ea typeface="Calibri" panose="020F0502020204030204" pitchFamily="34" charset="0"/>
                <a:cs typeface="Times New Roman" panose="02020603050405020304" pitchFamily="18" charset="0"/>
              </a:rPr>
              <a:t>Talk</a:t>
            </a:r>
          </a:p>
          <a:p>
            <a:pPr marL="0" indent="0">
              <a:lnSpc>
                <a:spcPct val="107000"/>
              </a:lnSpc>
              <a:spcBef>
                <a:spcPts val="0"/>
              </a:spcBef>
              <a:buNone/>
            </a:pPr>
            <a:r>
              <a:rPr lang="en-US" dirty="0">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Bef>
                <a:spcPts val="0"/>
              </a:spcBef>
              <a:buNone/>
            </a:pPr>
            <a:r>
              <a:rPr lang="en-US" b="1" dirty="0">
                <a:latin typeface="Calibri" panose="020F0502020204030204" pitchFamily="34" charset="0"/>
                <a:ea typeface="Calibri" panose="020F0502020204030204" pitchFamily="34" charset="0"/>
                <a:cs typeface="Times New Roman" panose="02020603050405020304" pitchFamily="18" charset="0"/>
              </a:rPr>
              <a:t>1:05 – 1:20 PM</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dirty="0">
                <a:latin typeface="Calibri" panose="020F0502020204030204" pitchFamily="34" charset="0"/>
                <a:ea typeface="Calibri" panose="020F0502020204030204" pitchFamily="34" charset="0"/>
                <a:cs typeface="Times New Roman" panose="02020603050405020304" pitchFamily="18" charset="0"/>
                <a:hlinkClick r:id="rId3"/>
              </a:rPr>
              <a:t>Indiana Transfer Data Report </a:t>
            </a:r>
            <a:r>
              <a:rPr lang="en-US" dirty="0">
                <a:latin typeface="Calibri" panose="020F0502020204030204" pitchFamily="34" charset="0"/>
                <a:ea typeface="Calibri" panose="020F0502020204030204" pitchFamily="34" charset="0"/>
                <a:cs typeface="Times New Roman" panose="02020603050405020304" pitchFamily="18" charset="0"/>
              </a:rPr>
              <a:t>– Gina Deom, Director for Research and Analytics, </a:t>
            </a:r>
            <a:r>
              <a:rPr lang="en-US" i="1" dirty="0">
                <a:latin typeface="Calibri" panose="020F0502020204030204" pitchFamily="34" charset="0"/>
                <a:ea typeface="Calibri" panose="020F0502020204030204" pitchFamily="34" charset="0"/>
                <a:cs typeface="Times New Roman" panose="02020603050405020304" pitchFamily="18" charset="0"/>
              </a:rPr>
              <a:t>Indiana Commission for Higher Education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 indent="0">
              <a:lnSpc>
                <a:spcPct val="107000"/>
              </a:lnSpc>
              <a:spcBef>
                <a:spcPts val="0"/>
              </a:spcBef>
              <a:buNone/>
            </a:pPr>
            <a:r>
              <a:rPr lang="en-US" dirty="0">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Bef>
                <a:spcPts val="0"/>
              </a:spcBef>
              <a:buNone/>
            </a:pPr>
            <a:r>
              <a:rPr lang="en-US" b="1" dirty="0">
                <a:latin typeface="Calibri" panose="020F0502020204030204" pitchFamily="34" charset="0"/>
                <a:ea typeface="Calibri" panose="020F0502020204030204" pitchFamily="34" charset="0"/>
                <a:cs typeface="Times New Roman" panose="02020603050405020304" pitchFamily="18" charset="0"/>
              </a:rPr>
              <a:t>1:20 – 1:30 PM</a:t>
            </a:r>
            <a:r>
              <a:rPr lang="en-US" dirty="0">
                <a:latin typeface="Calibri" panose="020F0502020204030204" pitchFamily="34" charset="0"/>
                <a:ea typeface="Calibri" panose="020F0502020204030204" pitchFamily="34" charset="0"/>
                <a:cs typeface="Times New Roman" panose="02020603050405020304" pitchFamily="18" charset="0"/>
              </a:rPr>
              <a:t> – Discussion of </a:t>
            </a:r>
            <a:r>
              <a:rPr lang="en-US" dirty="0">
                <a:latin typeface="Calibri" panose="020F0502020204030204" pitchFamily="34" charset="0"/>
                <a:ea typeface="Calibri" panose="020F0502020204030204" pitchFamily="34" charset="0"/>
                <a:cs typeface="Times New Roman" panose="02020603050405020304" pitchFamily="18" charset="0"/>
                <a:hlinkClick r:id="rId3"/>
              </a:rPr>
              <a:t>Data Report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b="1" dirty="0">
                <a:latin typeface="Calibri" panose="020F0502020204030204" pitchFamily="34" charset="0"/>
                <a:ea typeface="Calibri" panose="020F0502020204030204" pitchFamily="34" charset="0"/>
                <a:cs typeface="Times New Roman" panose="02020603050405020304" pitchFamily="18" charset="0"/>
              </a:rPr>
              <a:t>1:30 – 1:45 PM</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dirty="0" err="1">
                <a:latin typeface="Calibri" panose="020F0502020204030204" pitchFamily="34" charset="0"/>
                <a:ea typeface="Calibri" panose="020F0502020204030204" pitchFamily="34" charset="0"/>
                <a:cs typeface="Times New Roman" panose="02020603050405020304" pitchFamily="18" charset="0"/>
                <a:hlinkClick r:id="rId4"/>
              </a:rPr>
              <a:t>TransferIN.Net</a:t>
            </a:r>
            <a:r>
              <a:rPr lang="en-US" dirty="0">
                <a:latin typeface="Calibri" panose="020F0502020204030204" pitchFamily="34" charset="0"/>
                <a:ea typeface="Calibri" panose="020F0502020204030204" pitchFamily="34" charset="0"/>
                <a:cs typeface="Times New Roman" panose="02020603050405020304" pitchFamily="18" charset="0"/>
                <a:hlinkClick r:id="rId4"/>
              </a:rPr>
              <a:t> </a:t>
            </a:r>
            <a:r>
              <a:rPr lang="en-US" dirty="0">
                <a:latin typeface="Calibri" panose="020F0502020204030204" pitchFamily="34" charset="0"/>
                <a:ea typeface="Calibri" panose="020F0502020204030204" pitchFamily="34" charset="0"/>
                <a:cs typeface="Times New Roman" panose="02020603050405020304" pitchFamily="18" charset="0"/>
              </a:rPr>
              <a:t>Overview – Dawn Clark, Assistant Director of Academic Affairs, </a:t>
            </a:r>
            <a:r>
              <a:rPr lang="en-US" i="1" dirty="0">
                <a:latin typeface="Calibri" panose="020F0502020204030204" pitchFamily="34" charset="0"/>
                <a:ea typeface="Calibri" panose="020F0502020204030204" pitchFamily="34" charset="0"/>
                <a:cs typeface="Times New Roman" panose="02020603050405020304" pitchFamily="18" charset="0"/>
              </a:rPr>
              <a:t>Indiana Commission for Higher</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Education</a:t>
            </a:r>
            <a:r>
              <a:rPr lang="en-US" dirty="0">
                <a:latin typeface="Calibri" panose="020F0502020204030204" pitchFamily="34" charset="0"/>
                <a:ea typeface="Calibri" panose="020F0502020204030204" pitchFamily="34" charset="0"/>
                <a:cs typeface="Times New Roman" panose="02020603050405020304" pitchFamily="18" charset="0"/>
              </a:rPr>
              <a:t> &amp; Tari Lambert, Director </a:t>
            </a:r>
            <a:r>
              <a:rPr lang="en-US" dirty="0" err="1">
                <a:latin typeface="Calibri" panose="020F0502020204030204" pitchFamily="34" charset="0"/>
                <a:ea typeface="Calibri" panose="020F0502020204030204" pitchFamily="34" charset="0"/>
                <a:cs typeface="Times New Roman" panose="02020603050405020304" pitchFamily="18" charset="0"/>
              </a:rPr>
              <a:t>TransferIN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Indiana Commission for Higher Education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b="1" dirty="0">
                <a:latin typeface="Calibri" panose="020F0502020204030204" pitchFamily="34" charset="0"/>
                <a:ea typeface="Calibri" panose="020F0502020204030204" pitchFamily="34" charset="0"/>
                <a:cs typeface="Times New Roman" panose="02020603050405020304" pitchFamily="18" charset="0"/>
              </a:rPr>
              <a:t>1:45 – 1:55 PM</a:t>
            </a:r>
            <a:r>
              <a:rPr lang="en-US" dirty="0">
                <a:latin typeface="Calibri" panose="020F0502020204030204" pitchFamily="34" charset="0"/>
                <a:ea typeface="Calibri" panose="020F0502020204030204" pitchFamily="34" charset="0"/>
                <a:cs typeface="Times New Roman" panose="02020603050405020304" pitchFamily="18" charset="0"/>
              </a:rPr>
              <a:t> – Discussion of </a:t>
            </a:r>
            <a:r>
              <a:rPr lang="en-US" dirty="0" err="1">
                <a:latin typeface="Calibri" panose="020F0502020204030204" pitchFamily="34" charset="0"/>
                <a:ea typeface="Calibri" panose="020F0502020204030204" pitchFamily="34" charset="0"/>
                <a:cs typeface="Times New Roman" panose="02020603050405020304" pitchFamily="18" charset="0"/>
                <a:hlinkClick r:id="rId4"/>
              </a:rPr>
              <a:t>TransferIN.Net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dirty="0">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Bef>
                <a:spcPts val="0"/>
              </a:spcBef>
              <a:buNone/>
            </a:pPr>
            <a:r>
              <a:rPr lang="en-US" b="1" dirty="0">
                <a:latin typeface="Calibri" panose="020F0502020204030204" pitchFamily="34" charset="0"/>
                <a:ea typeface="Calibri" panose="020F0502020204030204" pitchFamily="34" charset="0"/>
                <a:cs typeface="Times New Roman" panose="02020603050405020304" pitchFamily="18" charset="0"/>
              </a:rPr>
              <a:t>1:55 – 2:00 PM</a:t>
            </a:r>
            <a:r>
              <a:rPr lang="en-US" dirty="0">
                <a:latin typeface="Calibri" panose="020F0502020204030204" pitchFamily="34" charset="0"/>
                <a:ea typeface="Calibri" panose="020F0502020204030204" pitchFamily="34" charset="0"/>
                <a:cs typeface="Times New Roman" panose="02020603050405020304" pitchFamily="18" charset="0"/>
              </a:rPr>
              <a:t> – Closing and Information about </a:t>
            </a:r>
            <a:r>
              <a:rPr lang="en-US" dirty="0">
                <a:latin typeface="Calibri" panose="020F0502020204030204" pitchFamily="34" charset="0"/>
                <a:ea typeface="Calibri" panose="020F0502020204030204" pitchFamily="34" charset="0"/>
                <a:cs typeface="Times New Roman" panose="02020603050405020304" pitchFamily="18" charset="0"/>
                <a:hlinkClick r:id="rId5"/>
              </a:rPr>
              <a:t>State of Higher Education Address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dirty="0" smtClean="0">
                <a:latin typeface="Calibri" panose="020F0502020204030204" pitchFamily="34" charset="0"/>
                <a:ea typeface="Calibri" panose="020F0502020204030204" pitchFamily="34" charset="0"/>
                <a:cs typeface="Times New Roman" panose="02020603050405020304" pitchFamily="18" charset="0"/>
              </a:rPr>
              <a:t>on April </a:t>
            </a:r>
            <a:r>
              <a:rPr lang="en-US" dirty="0">
                <a:latin typeface="Calibri" panose="020F0502020204030204" pitchFamily="34" charset="0"/>
                <a:ea typeface="Calibri" panose="020F0502020204030204" pitchFamily="34" charset="0"/>
                <a:cs typeface="Times New Roman" panose="02020603050405020304" pitchFamily="18" charset="0"/>
              </a:rPr>
              <a:t>9</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Slide Number Placeholder 4"/>
          <p:cNvSpPr>
            <a:spLocks noGrp="1"/>
          </p:cNvSpPr>
          <p:nvPr>
            <p:ph type="sldNum" sz="quarter" idx="12"/>
          </p:nvPr>
        </p:nvSpPr>
        <p:spPr/>
        <p:txBody>
          <a:bodyPr/>
          <a:lstStyle/>
          <a:p>
            <a:fld id="{F1E2974D-D9AE-4528-9BF3-D0BC699C6337}" type="slidenum">
              <a:rPr lang="en-US" smtClean="0">
                <a:solidFill>
                  <a:srgbClr val="5FCBEF"/>
                </a:solidFill>
              </a:rPr>
              <a:pPr/>
              <a:t>2</a:t>
            </a:fld>
            <a:endParaRPr lang="en-US">
              <a:solidFill>
                <a:srgbClr val="5FCBEF"/>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Tree>
    <p:extLst>
      <p:ext uri="{BB962C8B-B14F-4D97-AF65-F5344CB8AC3E}">
        <p14:creationId xmlns:p14="http://schemas.microsoft.com/office/powerpoint/2010/main" val="24120880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717173"/>
                </a:solidFill>
              </a:rPr>
              <a:t>TransferIN.net Navigation</a:t>
            </a:r>
            <a:endParaRPr lang="en-US" dirty="0">
              <a:solidFill>
                <a:srgbClr val="717173"/>
              </a:solidFill>
            </a:endParaRPr>
          </a:p>
        </p:txBody>
      </p:sp>
      <p:pic>
        <p:nvPicPr>
          <p:cNvPr id="5" name="Content Placeholder 4">
            <a:hlinkClick r:id="rId2" action="ppaction://hlinkfile"/>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00322" y="1680644"/>
            <a:ext cx="4560557" cy="4560557"/>
          </a:xfrm>
        </p:spPr>
      </p:pic>
      <p:sp>
        <p:nvSpPr>
          <p:cNvPr id="4" name="Slide Number Placeholder 3"/>
          <p:cNvSpPr>
            <a:spLocks noGrp="1"/>
          </p:cNvSpPr>
          <p:nvPr>
            <p:ph type="sldNum" sz="quarter" idx="12"/>
          </p:nvPr>
        </p:nvSpPr>
        <p:spPr/>
        <p:txBody>
          <a:bodyPr/>
          <a:lstStyle/>
          <a:p>
            <a:fld id="{F1E2974D-D9AE-4528-9BF3-D0BC699C6337}" type="slidenum">
              <a:rPr lang="en-US" smtClean="0">
                <a:solidFill>
                  <a:srgbClr val="5FCBEF"/>
                </a:solidFill>
              </a:rPr>
              <a:pPr/>
              <a:t>20</a:t>
            </a:fld>
            <a:endParaRPr lang="en-US">
              <a:solidFill>
                <a:srgbClr val="5FCBEF"/>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Tree>
    <p:extLst>
      <p:ext uri="{BB962C8B-B14F-4D97-AF65-F5344CB8AC3E}">
        <p14:creationId xmlns:p14="http://schemas.microsoft.com/office/powerpoint/2010/main" val="6001416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431" y="2199502"/>
            <a:ext cx="8596668" cy="1886465"/>
          </a:xfrm>
        </p:spPr>
        <p:txBody>
          <a:bodyPr>
            <a:normAutofit/>
          </a:bodyPr>
          <a:lstStyle/>
          <a:p>
            <a:pPr algn="ctr"/>
            <a:r>
              <a:rPr lang="en-US" sz="5400" dirty="0" smtClean="0">
                <a:solidFill>
                  <a:srgbClr val="717173"/>
                </a:solidFill>
              </a:rPr>
              <a:t>TransferIN.net </a:t>
            </a:r>
            <a:br>
              <a:rPr lang="en-US" sz="5400" dirty="0" smtClean="0">
                <a:solidFill>
                  <a:srgbClr val="717173"/>
                </a:solidFill>
              </a:rPr>
            </a:br>
            <a:r>
              <a:rPr lang="en-US" sz="5400" dirty="0" smtClean="0">
                <a:solidFill>
                  <a:srgbClr val="717173"/>
                </a:solidFill>
              </a:rPr>
              <a:t>Discussion</a:t>
            </a:r>
            <a:endParaRPr lang="en-US" sz="5400" dirty="0">
              <a:solidFill>
                <a:srgbClr val="717173"/>
              </a:solidFill>
            </a:endParaRPr>
          </a:p>
        </p:txBody>
      </p:sp>
      <p:sp>
        <p:nvSpPr>
          <p:cNvPr id="4" name="Slide Number Placeholder 3"/>
          <p:cNvSpPr>
            <a:spLocks noGrp="1"/>
          </p:cNvSpPr>
          <p:nvPr>
            <p:ph type="sldNum" sz="quarter" idx="12"/>
          </p:nvPr>
        </p:nvSpPr>
        <p:spPr/>
        <p:txBody>
          <a:bodyPr/>
          <a:lstStyle/>
          <a:p>
            <a:fld id="{F1E2974D-D9AE-4528-9BF3-D0BC699C6337}" type="slidenum">
              <a:rPr lang="en-US" smtClean="0">
                <a:solidFill>
                  <a:srgbClr val="5FCBEF"/>
                </a:solidFill>
              </a:rPr>
              <a:pPr/>
              <a:t>21</a:t>
            </a:fld>
            <a:endParaRPr lang="en-US">
              <a:solidFill>
                <a:srgbClr val="5FCBEF"/>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Tree>
    <p:extLst>
      <p:ext uri="{BB962C8B-B14F-4D97-AF65-F5344CB8AC3E}">
        <p14:creationId xmlns:p14="http://schemas.microsoft.com/office/powerpoint/2010/main" val="41002447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Indiana’s 6</a:t>
            </a:r>
            <a:r>
              <a:rPr lang="en-US" sz="2700" baseline="30000" dirty="0" smtClean="0"/>
              <a:t>th</a:t>
            </a:r>
            <a:r>
              <a:rPr lang="en-US" sz="2700" dirty="0" smtClean="0"/>
              <a:t> Annual State of Higher Education Address</a:t>
            </a:r>
            <a:r>
              <a:rPr lang="en-US" dirty="0" smtClean="0"/>
              <a:t/>
            </a:r>
            <a:br>
              <a:rPr lang="en-US" dirty="0" smtClean="0"/>
            </a:br>
            <a:r>
              <a:rPr lang="en-US" dirty="0" smtClean="0"/>
              <a:t/>
            </a:r>
            <a:br>
              <a:rPr lang="en-US" dirty="0" smtClean="0"/>
            </a:br>
            <a:r>
              <a:rPr lang="en-US" sz="1600" i="1" dirty="0" smtClean="0">
                <a:solidFill>
                  <a:srgbClr val="333333"/>
                </a:solidFill>
                <a:latin typeface="Open Sans"/>
              </a:rPr>
              <a:t>The </a:t>
            </a:r>
            <a:r>
              <a:rPr lang="en-US" sz="1600" i="1" dirty="0">
                <a:solidFill>
                  <a:srgbClr val="333333"/>
                </a:solidFill>
                <a:latin typeface="Open Sans"/>
              </a:rPr>
              <a:t>State of Higher Education Address is part of an ongoing public engagement effort designed to promote college completion and increase the education level of all Hoosiers.</a:t>
            </a:r>
            <a:endParaRPr lang="en-US" sz="1600" dirty="0"/>
          </a:p>
        </p:txBody>
      </p:sp>
      <p:sp>
        <p:nvSpPr>
          <p:cNvPr id="3" name="Content Placeholder 2"/>
          <p:cNvSpPr>
            <a:spLocks noGrp="1"/>
          </p:cNvSpPr>
          <p:nvPr>
            <p:ph idx="1"/>
          </p:nvPr>
        </p:nvSpPr>
        <p:spPr/>
        <p:txBody>
          <a:bodyPr/>
          <a:lstStyle/>
          <a:p>
            <a:pPr marL="0" indent="0">
              <a:buNone/>
            </a:pPr>
            <a:endParaRPr lang="en-US" dirty="0"/>
          </a:p>
          <a:p>
            <a:r>
              <a:rPr lang="en-US" b="1" dirty="0"/>
              <a:t>Monday, April 9, 2018</a:t>
            </a:r>
            <a:r>
              <a:rPr lang="en-US" dirty="0"/>
              <a:t/>
            </a:r>
            <a:br>
              <a:rPr lang="en-US" dirty="0"/>
            </a:br>
            <a:r>
              <a:rPr lang="en-US" dirty="0"/>
              <a:t>Address: 4:00 pm</a:t>
            </a:r>
            <a:br>
              <a:rPr lang="en-US" dirty="0"/>
            </a:br>
            <a:r>
              <a:rPr lang="en-US" dirty="0"/>
              <a:t>Reception to </a:t>
            </a:r>
            <a:r>
              <a:rPr lang="en-US" dirty="0" smtClean="0"/>
              <a:t>follow</a:t>
            </a:r>
            <a:endParaRPr lang="en-US" dirty="0"/>
          </a:p>
          <a:p>
            <a:r>
              <a:rPr lang="en-US" b="1" dirty="0"/>
              <a:t>State House, South Atrium </a:t>
            </a:r>
            <a:r>
              <a:rPr lang="en-US" dirty="0"/>
              <a:t/>
            </a:r>
            <a:br>
              <a:rPr lang="en-US" dirty="0"/>
            </a:br>
            <a:r>
              <a:rPr lang="en-US" dirty="0"/>
              <a:t>200 West Washington Street</a:t>
            </a:r>
            <a:br>
              <a:rPr lang="en-US" dirty="0"/>
            </a:br>
            <a:r>
              <a:rPr lang="en-US" dirty="0"/>
              <a:t>Indianapolis, </a:t>
            </a:r>
            <a:r>
              <a:rPr lang="en-US" dirty="0" smtClean="0"/>
              <a:t>Indiana</a:t>
            </a:r>
          </a:p>
          <a:p>
            <a:r>
              <a:rPr lang="en-US" b="1" dirty="0"/>
              <a:t>Registration: </a:t>
            </a:r>
            <a:r>
              <a:rPr lang="en-US" dirty="0">
                <a:hlinkClick r:id="rId2"/>
              </a:rPr>
              <a:t>https://</a:t>
            </a:r>
            <a:r>
              <a:rPr lang="en-US" dirty="0" smtClean="0">
                <a:hlinkClick r:id="rId2"/>
              </a:rPr>
              <a:t>www.eventbrite.com/e/2018-state-of-higher-education-address-tickets-42277229331</a:t>
            </a:r>
            <a:r>
              <a:rPr lang="en-US" dirty="0" smtClean="0"/>
              <a:t> </a:t>
            </a:r>
            <a:endParaRPr lang="en-US" dirty="0"/>
          </a:p>
          <a:p>
            <a:r>
              <a:rPr lang="en-US" b="1" dirty="0" smtClean="0"/>
              <a:t>Streaming: </a:t>
            </a:r>
            <a:r>
              <a:rPr lang="en-US" dirty="0" smtClean="0">
                <a:hlinkClick r:id="rId3"/>
              </a:rPr>
              <a:t>http</a:t>
            </a:r>
            <a:r>
              <a:rPr lang="en-US" dirty="0">
                <a:hlinkClick r:id="rId3"/>
              </a:rPr>
              <a:t>://</a:t>
            </a:r>
            <a:r>
              <a:rPr lang="en-US" dirty="0" smtClean="0">
                <a:hlinkClick r:id="rId3"/>
              </a:rPr>
              <a:t>www.in.gov/che/3024.htm</a:t>
            </a:r>
            <a:r>
              <a:rPr lang="en-US" dirty="0" smtClean="0"/>
              <a:t> </a:t>
            </a:r>
            <a:endParaRPr lang="en-US" dirty="0"/>
          </a:p>
        </p:txBody>
      </p:sp>
      <p:sp>
        <p:nvSpPr>
          <p:cNvPr id="4" name="Slide Number Placeholder 3"/>
          <p:cNvSpPr>
            <a:spLocks noGrp="1"/>
          </p:cNvSpPr>
          <p:nvPr>
            <p:ph type="sldNum" sz="quarter" idx="12"/>
          </p:nvPr>
        </p:nvSpPr>
        <p:spPr/>
        <p:txBody>
          <a:bodyPr/>
          <a:lstStyle/>
          <a:p>
            <a:fld id="{F1E2974D-D9AE-4528-9BF3-D0BC699C6337}" type="slidenum">
              <a:rPr lang="en-US" smtClean="0">
                <a:solidFill>
                  <a:srgbClr val="5FCBEF"/>
                </a:solidFill>
              </a:rPr>
              <a:pPr/>
              <a:t>22</a:t>
            </a:fld>
            <a:endParaRPr lang="en-US">
              <a:solidFill>
                <a:srgbClr val="5FCBEF"/>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Tree>
    <p:extLst>
      <p:ext uri="{BB962C8B-B14F-4D97-AF65-F5344CB8AC3E}">
        <p14:creationId xmlns:p14="http://schemas.microsoft.com/office/powerpoint/2010/main" val="1301807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717173"/>
                </a:solidFill>
              </a:rPr>
              <a:t>Sign up on IndianaTransferCouncil.org to be on mailing list, Executive Board, or a Sub-Committee</a:t>
            </a:r>
            <a:endParaRPr lang="en-US" sz="2800" dirty="0">
              <a:solidFill>
                <a:srgbClr val="717173"/>
              </a:solidFill>
            </a:endParaRPr>
          </a:p>
        </p:txBody>
      </p:sp>
      <p:sp>
        <p:nvSpPr>
          <p:cNvPr id="4" name="Slide Number Placeholder 3"/>
          <p:cNvSpPr>
            <a:spLocks noGrp="1"/>
          </p:cNvSpPr>
          <p:nvPr>
            <p:ph type="sldNum" sz="quarter" idx="12"/>
          </p:nvPr>
        </p:nvSpPr>
        <p:spPr/>
        <p:txBody>
          <a:bodyPr/>
          <a:lstStyle/>
          <a:p>
            <a:fld id="{F1E2974D-D9AE-4528-9BF3-D0BC699C6337}" type="slidenum">
              <a:rPr lang="en-US" smtClean="0">
                <a:solidFill>
                  <a:srgbClr val="5FCBEF"/>
                </a:solidFill>
              </a:rPr>
              <a:pPr/>
              <a:t>23</a:t>
            </a:fld>
            <a:endParaRPr lang="en-US">
              <a:solidFill>
                <a:srgbClr val="5FCBEF"/>
              </a:solidFill>
            </a:endParaRPr>
          </a:p>
        </p:txBody>
      </p:sp>
      <p:pic>
        <p:nvPicPr>
          <p:cNvPr id="5" name="Picture 4"/>
          <p:cNvPicPr>
            <a:picLocks noChangeAspect="1"/>
          </p:cNvPicPr>
          <p:nvPr/>
        </p:nvPicPr>
        <p:blipFill>
          <a:blip r:embed="rId2"/>
          <a:stretch>
            <a:fillRect/>
          </a:stretch>
        </p:blipFill>
        <p:spPr>
          <a:xfrm>
            <a:off x="2419903" y="1790812"/>
            <a:ext cx="5111529" cy="4098209"/>
          </a:xfrm>
          <a:prstGeom prst="rect">
            <a:avLst/>
          </a:prstGeom>
        </p:spPr>
      </p:pic>
      <p:sp>
        <p:nvSpPr>
          <p:cNvPr id="7" name="Footer Placeholder 6"/>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11" name="Left Arrow 10"/>
          <p:cNvSpPr/>
          <p:nvPr/>
        </p:nvSpPr>
        <p:spPr>
          <a:xfrm>
            <a:off x="7706174" y="3324314"/>
            <a:ext cx="2018940" cy="1031206"/>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393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717173"/>
                </a:solidFill>
              </a:rPr>
              <a:t>IndianaTransferCouncil.org/</a:t>
            </a:r>
            <a:r>
              <a:rPr lang="en-US" sz="2800" dirty="0" err="1" smtClean="0">
                <a:solidFill>
                  <a:srgbClr val="717173"/>
                </a:solidFill>
              </a:rPr>
              <a:t>transfertalks</a:t>
            </a:r>
            <a:r>
              <a:rPr lang="en-US" sz="2800" dirty="0" smtClean="0">
                <a:solidFill>
                  <a:srgbClr val="717173"/>
                </a:solidFill>
              </a:rPr>
              <a:t> </a:t>
            </a:r>
            <a:endParaRPr lang="en-US" sz="2800" dirty="0">
              <a:solidFill>
                <a:srgbClr val="717173"/>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1E2974D-D9AE-4528-9BF3-D0BC699C6337}" type="slidenum">
              <a:rPr lang="en-US" smtClean="0">
                <a:solidFill>
                  <a:srgbClr val="5FCBEF"/>
                </a:solidFill>
              </a:rPr>
              <a:pPr/>
              <a:t>24</a:t>
            </a:fld>
            <a:endParaRPr lang="en-US">
              <a:solidFill>
                <a:srgbClr val="5FCBEF"/>
              </a:solidFill>
            </a:endParaRPr>
          </a:p>
        </p:txBody>
      </p:sp>
      <p:pic>
        <p:nvPicPr>
          <p:cNvPr id="6" name="Picture 5"/>
          <p:cNvPicPr>
            <a:picLocks noChangeAspect="1"/>
          </p:cNvPicPr>
          <p:nvPr/>
        </p:nvPicPr>
        <p:blipFill>
          <a:blip r:embed="rId2"/>
          <a:stretch>
            <a:fillRect/>
          </a:stretch>
        </p:blipFill>
        <p:spPr>
          <a:xfrm>
            <a:off x="677334" y="1571788"/>
            <a:ext cx="4164739" cy="3705239"/>
          </a:xfrm>
          <a:prstGeom prst="rect">
            <a:avLst/>
          </a:prstGeom>
        </p:spPr>
      </p:pic>
      <p:pic>
        <p:nvPicPr>
          <p:cNvPr id="7" name="Picture 6"/>
          <p:cNvPicPr>
            <a:picLocks noChangeAspect="1"/>
          </p:cNvPicPr>
          <p:nvPr/>
        </p:nvPicPr>
        <p:blipFill rotWithShape="1">
          <a:blip r:embed="rId3"/>
          <a:srcRect b="1132"/>
          <a:stretch/>
        </p:blipFill>
        <p:spPr>
          <a:xfrm>
            <a:off x="5126083" y="1970436"/>
            <a:ext cx="4455793" cy="2875030"/>
          </a:xfrm>
          <a:prstGeom prst="rect">
            <a:avLst/>
          </a:prstGeom>
        </p:spPr>
      </p:pic>
    </p:spTree>
    <p:extLst>
      <p:ext uri="{BB962C8B-B14F-4D97-AF65-F5344CB8AC3E}">
        <p14:creationId xmlns:p14="http://schemas.microsoft.com/office/powerpoint/2010/main" val="2516596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17173"/>
                </a:solidFill>
              </a:rPr>
              <a:t>Transfer Talk #2</a:t>
            </a:r>
            <a:endParaRPr lang="en-US" dirty="0">
              <a:solidFill>
                <a:srgbClr val="717173"/>
              </a:solidFill>
            </a:endParaRPr>
          </a:p>
        </p:txBody>
      </p:sp>
      <p:sp>
        <p:nvSpPr>
          <p:cNvPr id="3" name="Content Placeholder 2"/>
          <p:cNvSpPr>
            <a:spLocks noGrp="1"/>
          </p:cNvSpPr>
          <p:nvPr>
            <p:ph idx="1"/>
          </p:nvPr>
        </p:nvSpPr>
        <p:spPr/>
        <p:txBody>
          <a:bodyPr/>
          <a:lstStyle/>
          <a:p>
            <a:r>
              <a:rPr lang="en-US" dirty="0" smtClean="0"/>
              <a:t>Thursday, April 19, 2018</a:t>
            </a:r>
          </a:p>
          <a:p>
            <a:pPr marL="0" indent="0">
              <a:buNone/>
            </a:pPr>
            <a:r>
              <a:rPr lang="en-US" dirty="0"/>
              <a:t>	</a:t>
            </a:r>
            <a:r>
              <a:rPr lang="en-US" dirty="0" smtClean="0"/>
              <a:t>1:00 – 2:00 PM (Eastern)</a:t>
            </a:r>
          </a:p>
          <a:p>
            <a:endParaRPr lang="en-US" dirty="0" smtClean="0"/>
          </a:p>
          <a:p>
            <a:r>
              <a:rPr lang="en-US" dirty="0" smtClean="0"/>
              <a:t>Topics: Transfer Single Articulation Pathways (TSAP)</a:t>
            </a:r>
          </a:p>
          <a:p>
            <a:pPr lvl="1"/>
            <a:r>
              <a:rPr lang="en-US" dirty="0" smtClean="0"/>
              <a:t>What are they?</a:t>
            </a:r>
          </a:p>
          <a:p>
            <a:pPr lvl="1"/>
            <a:r>
              <a:rPr lang="en-US" dirty="0" smtClean="0"/>
              <a:t>How do they work?</a:t>
            </a:r>
          </a:p>
          <a:p>
            <a:pPr lvl="1"/>
            <a:r>
              <a:rPr lang="en-US" dirty="0" smtClean="0"/>
              <a:t>What are some best practices?</a:t>
            </a:r>
          </a:p>
          <a:p>
            <a:endParaRPr lang="en-US" dirty="0"/>
          </a:p>
          <a:p>
            <a:endParaRPr lang="en-US" dirty="0" smtClean="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1E2974D-D9AE-4528-9BF3-D0BC699C6337}" type="slidenum">
              <a:rPr lang="en-US" smtClean="0">
                <a:solidFill>
                  <a:srgbClr val="5FCBEF"/>
                </a:solidFill>
              </a:rPr>
              <a:pPr/>
              <a:t>25</a:t>
            </a:fld>
            <a:endParaRPr lang="en-US">
              <a:solidFill>
                <a:srgbClr val="5FCBEF"/>
              </a:solidFill>
            </a:endParaRPr>
          </a:p>
        </p:txBody>
      </p:sp>
    </p:spTree>
    <p:extLst>
      <p:ext uri="{BB962C8B-B14F-4D97-AF65-F5344CB8AC3E}">
        <p14:creationId xmlns:p14="http://schemas.microsoft.com/office/powerpoint/2010/main" val="1662813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746190"/>
            <a:ext cx="9742205" cy="3005271"/>
          </a:xfrm>
        </p:spPr>
        <p:txBody>
          <a:bodyPr>
            <a:normAutofit/>
          </a:bodyPr>
          <a:lstStyle/>
          <a:p>
            <a:r>
              <a:rPr lang="en-US" dirty="0" smtClean="0">
                <a:solidFill>
                  <a:srgbClr val="717173"/>
                </a:solidFill>
              </a:rPr>
              <a:t>Thank you for joining us!</a:t>
            </a:r>
            <a:br>
              <a:rPr lang="en-US" dirty="0" smtClean="0">
                <a:solidFill>
                  <a:srgbClr val="717173"/>
                </a:solidFill>
              </a:rPr>
            </a:br>
            <a:r>
              <a:rPr lang="en-US" dirty="0">
                <a:solidFill>
                  <a:srgbClr val="717173"/>
                </a:solidFill>
              </a:rPr>
              <a:t/>
            </a:r>
            <a:br>
              <a:rPr lang="en-US" dirty="0">
                <a:solidFill>
                  <a:srgbClr val="717173"/>
                </a:solidFill>
              </a:rPr>
            </a:br>
            <a:r>
              <a:rPr lang="en-US" sz="2800" dirty="0" smtClean="0">
                <a:solidFill>
                  <a:srgbClr val="717173"/>
                </a:solidFill>
              </a:rPr>
              <a:t>Please email </a:t>
            </a:r>
            <a:r>
              <a:rPr lang="en-US" sz="2800" dirty="0" smtClean="0">
                <a:solidFill>
                  <a:srgbClr val="717173"/>
                </a:solidFill>
                <a:hlinkClick r:id="rId2"/>
              </a:rPr>
              <a:t>info@indianatransfercouncil.org</a:t>
            </a:r>
            <a:r>
              <a:rPr lang="en-US" sz="2800" dirty="0" smtClean="0">
                <a:solidFill>
                  <a:srgbClr val="717173"/>
                </a:solidFill>
              </a:rPr>
              <a:t> with </a:t>
            </a:r>
            <a:br>
              <a:rPr lang="en-US" sz="2800" dirty="0" smtClean="0">
                <a:solidFill>
                  <a:srgbClr val="717173"/>
                </a:solidFill>
              </a:rPr>
            </a:br>
            <a:r>
              <a:rPr lang="en-US" sz="2800" dirty="0" smtClean="0">
                <a:solidFill>
                  <a:srgbClr val="717173"/>
                </a:solidFill>
              </a:rPr>
              <a:t>questions and visit </a:t>
            </a:r>
            <a:r>
              <a:rPr lang="en-US" sz="2800" dirty="0" smtClean="0">
                <a:solidFill>
                  <a:srgbClr val="717173"/>
                </a:solidFill>
                <a:hlinkClick r:id="rId3" action="ppaction://hlinkfile"/>
              </a:rPr>
              <a:t>indianatransfercouncil.org</a:t>
            </a:r>
            <a:r>
              <a:rPr lang="en-US" sz="2800" dirty="0" smtClean="0">
                <a:solidFill>
                  <a:srgbClr val="717173"/>
                </a:solidFill>
              </a:rPr>
              <a:t> for the slides.</a:t>
            </a:r>
            <a:endParaRPr lang="en-US" sz="2800" dirty="0">
              <a:solidFill>
                <a:srgbClr val="717173"/>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1E2974D-D9AE-4528-9BF3-D0BC699C6337}" type="slidenum">
              <a:rPr lang="en-US" smtClean="0">
                <a:solidFill>
                  <a:srgbClr val="5FCBEF"/>
                </a:solidFill>
              </a:rPr>
              <a:pPr/>
              <a:t>26</a:t>
            </a:fld>
            <a:endParaRPr lang="en-US">
              <a:solidFill>
                <a:srgbClr val="5FCBEF"/>
              </a:solidFill>
            </a:endParaRPr>
          </a:p>
        </p:txBody>
      </p:sp>
    </p:spTree>
    <p:extLst>
      <p:ext uri="{BB962C8B-B14F-4D97-AF65-F5344CB8AC3E}">
        <p14:creationId xmlns:p14="http://schemas.microsoft.com/office/powerpoint/2010/main" val="2574958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B5B5D"/>
                </a:solidFill>
              </a:rPr>
              <a:t>Presenters</a:t>
            </a:r>
            <a:endParaRPr lang="en-US" dirty="0">
              <a:solidFill>
                <a:srgbClr val="5B5B5D"/>
              </a:solidFill>
            </a:endParaRPr>
          </a:p>
        </p:txBody>
      </p:sp>
      <p:sp>
        <p:nvSpPr>
          <p:cNvPr id="3" name="Content Placeholder 2"/>
          <p:cNvSpPr>
            <a:spLocks noGrp="1"/>
          </p:cNvSpPr>
          <p:nvPr>
            <p:ph idx="1"/>
          </p:nvPr>
        </p:nvSpPr>
        <p:spPr>
          <a:xfrm>
            <a:off x="677334" y="1442133"/>
            <a:ext cx="8596668" cy="4599230"/>
          </a:xfrm>
        </p:spPr>
        <p:txBody>
          <a:bodyPr>
            <a:normAutofit fontScale="85000" lnSpcReduction="20000"/>
          </a:bodyPr>
          <a:lstStyle/>
          <a:p>
            <a:r>
              <a:rPr lang="en-US" dirty="0" smtClean="0"/>
              <a:t>Gina Deom</a:t>
            </a:r>
          </a:p>
          <a:p>
            <a:pPr marL="0" indent="0">
              <a:buNone/>
            </a:pPr>
            <a:r>
              <a:rPr lang="en-US" dirty="0"/>
              <a:t>Director for Research and </a:t>
            </a:r>
            <a:r>
              <a:rPr lang="en-US" dirty="0" smtClean="0"/>
              <a:t>Analytics</a:t>
            </a:r>
          </a:p>
          <a:p>
            <a:pPr marL="0" indent="0">
              <a:buNone/>
            </a:pPr>
            <a:r>
              <a:rPr lang="en-US" dirty="0" smtClean="0"/>
              <a:t>Indiana Commission for Higher Education</a:t>
            </a:r>
          </a:p>
          <a:p>
            <a:pPr marL="0" indent="0">
              <a:buNone/>
            </a:pPr>
            <a:r>
              <a:rPr lang="en-US" dirty="0" smtClean="0">
                <a:hlinkClick r:id="rId2"/>
              </a:rPr>
              <a:t>gdeom@che.in.gov</a:t>
            </a:r>
            <a:r>
              <a:rPr lang="en-US" dirty="0" smtClean="0"/>
              <a:t> </a:t>
            </a:r>
            <a:endParaRPr lang="en-US" dirty="0"/>
          </a:p>
          <a:p>
            <a:endParaRPr lang="en-US" dirty="0" smtClean="0"/>
          </a:p>
          <a:p>
            <a:r>
              <a:rPr lang="en-US" dirty="0" smtClean="0"/>
              <a:t>Dawn Clark</a:t>
            </a:r>
          </a:p>
          <a:p>
            <a:pPr marL="0" indent="0">
              <a:buNone/>
            </a:pPr>
            <a:r>
              <a:rPr lang="en-US" dirty="0" smtClean="0"/>
              <a:t>Assistant Director of Academic Affairs</a:t>
            </a:r>
          </a:p>
          <a:p>
            <a:pPr marL="0" indent="0">
              <a:buNone/>
            </a:pPr>
            <a:r>
              <a:rPr lang="en-US" dirty="0" smtClean="0"/>
              <a:t>Indiana Commission for Higher Education</a:t>
            </a:r>
          </a:p>
          <a:p>
            <a:pPr marL="0" indent="0">
              <a:buNone/>
            </a:pPr>
            <a:r>
              <a:rPr lang="en-US" dirty="0" smtClean="0">
                <a:hlinkClick r:id="rId3"/>
              </a:rPr>
              <a:t>dclark@che.in.gov</a:t>
            </a:r>
            <a:endParaRPr lang="en-US" dirty="0" smtClean="0"/>
          </a:p>
          <a:p>
            <a:pPr marL="0" indent="0">
              <a:buNone/>
            </a:pPr>
            <a:endParaRPr lang="en-US" dirty="0"/>
          </a:p>
          <a:p>
            <a:pPr lvl="0">
              <a:buClr>
                <a:srgbClr val="5FCBEF"/>
              </a:buClr>
            </a:pPr>
            <a:r>
              <a:rPr lang="en-US" dirty="0" smtClean="0"/>
              <a:t> Tari Lambert</a:t>
            </a:r>
          </a:p>
          <a:p>
            <a:pPr marL="0" indent="0">
              <a:buNone/>
            </a:pPr>
            <a:r>
              <a:rPr lang="en-US" dirty="0" smtClean="0"/>
              <a:t>Director, </a:t>
            </a:r>
            <a:r>
              <a:rPr lang="en-US" dirty="0" err="1" smtClean="0"/>
              <a:t>TransferIN</a:t>
            </a:r>
            <a:endParaRPr lang="en-US" dirty="0" smtClean="0"/>
          </a:p>
          <a:p>
            <a:pPr marL="0" indent="0">
              <a:buNone/>
            </a:pPr>
            <a:r>
              <a:rPr lang="en-US" dirty="0" smtClean="0"/>
              <a:t>Indiana Commission for Higher Education</a:t>
            </a:r>
          </a:p>
          <a:p>
            <a:pPr marL="0" indent="0">
              <a:buNone/>
            </a:pPr>
            <a:r>
              <a:rPr lang="en-US" dirty="0" smtClean="0">
                <a:hlinkClick r:id="rId4"/>
              </a:rPr>
              <a:t>tglambert@bsu.edu</a:t>
            </a:r>
            <a:r>
              <a:rPr lang="en-US" dirty="0" smtClean="0"/>
              <a:t> </a:t>
            </a:r>
            <a:endParaRPr lang="en-US" dirty="0"/>
          </a:p>
        </p:txBody>
      </p:sp>
      <p:sp>
        <p:nvSpPr>
          <p:cNvPr id="4" name="Slide Number Placeholder 3"/>
          <p:cNvSpPr>
            <a:spLocks noGrp="1"/>
          </p:cNvSpPr>
          <p:nvPr>
            <p:ph type="sldNum" sz="quarter" idx="12"/>
          </p:nvPr>
        </p:nvSpPr>
        <p:spPr/>
        <p:txBody>
          <a:bodyPr/>
          <a:lstStyle/>
          <a:p>
            <a:fld id="{F1E2974D-D9AE-4528-9BF3-D0BC699C6337}" type="slidenum">
              <a:rPr lang="en-US" smtClean="0">
                <a:solidFill>
                  <a:srgbClr val="5FCBEF"/>
                </a:solidFill>
              </a:rPr>
              <a:pPr/>
              <a:t>3</a:t>
            </a:fld>
            <a:endParaRPr lang="en-US">
              <a:solidFill>
                <a:srgbClr val="5FCBEF"/>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Tree>
    <p:extLst>
      <p:ext uri="{BB962C8B-B14F-4D97-AF65-F5344CB8AC3E}">
        <p14:creationId xmlns:p14="http://schemas.microsoft.com/office/powerpoint/2010/main" val="1245900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B5B5D"/>
                </a:solidFill>
              </a:rPr>
              <a:t>Indiana Commission for Higher Education Overview</a:t>
            </a:r>
            <a:endParaRPr lang="en-US" dirty="0">
              <a:solidFill>
                <a:srgbClr val="5B5B5D"/>
              </a:solidFill>
            </a:endParaRPr>
          </a:p>
        </p:txBody>
      </p:sp>
      <p:sp>
        <p:nvSpPr>
          <p:cNvPr id="3" name="Content Placeholder 2"/>
          <p:cNvSpPr>
            <a:spLocks noGrp="1"/>
          </p:cNvSpPr>
          <p:nvPr>
            <p:ph idx="1"/>
          </p:nvPr>
        </p:nvSpPr>
        <p:spPr/>
        <p:txBody>
          <a:bodyPr>
            <a:normAutofit fontScale="85000" lnSpcReduction="20000"/>
          </a:bodyPr>
          <a:lstStyle/>
          <a:p>
            <a:r>
              <a:rPr lang="en-US" dirty="0"/>
              <a:t>Created in 1971 by an act of the General Assembly and signed into law by then Governor Edgar Whitcomb, the Indiana Commission for Higher Education is now in its fourth decade of service to the State of Indiana. The Commission is a fourteen-member public body created to:</a:t>
            </a:r>
          </a:p>
          <a:p>
            <a:pPr lvl="1"/>
            <a:r>
              <a:rPr lang="en-US" dirty="0"/>
              <a:t>Define the educational missions of public colleges and universities;</a:t>
            </a:r>
          </a:p>
          <a:p>
            <a:pPr lvl="1"/>
            <a:r>
              <a:rPr lang="en-US" dirty="0"/>
              <a:t>Plan and to coordinate Indiana’s state-supported system of post-high school education, taking into account the plans and interests of independent colleges and universities;</a:t>
            </a:r>
          </a:p>
          <a:p>
            <a:pPr lvl="1"/>
            <a:r>
              <a:rPr lang="en-US" dirty="0"/>
              <a:t>Review both operating budget and capital budget appropriation requests from public institutions;</a:t>
            </a:r>
          </a:p>
          <a:p>
            <a:pPr lvl="1"/>
            <a:r>
              <a:rPr lang="en-US" dirty="0"/>
              <a:t>Approve or disapprove for public institutions the establishment of any new branches, campuses, extension centers, colleges or schools;</a:t>
            </a:r>
          </a:p>
          <a:p>
            <a:pPr lvl="1"/>
            <a:r>
              <a:rPr lang="en-US" dirty="0"/>
              <a:t>Approve or disapprove for public institutions the offering of any additional associate, baccalaureate or graduate degree or certificate program of two semesters or more in duration;</a:t>
            </a:r>
          </a:p>
          <a:p>
            <a:pPr lvl="1"/>
            <a:r>
              <a:rPr lang="en-US" dirty="0"/>
              <a:t>Review all programs of public institutions and make recommendations to the governing board of the institution, the Governor, and the General Assembly concerning the funding and the disposition of these programs; and,</a:t>
            </a:r>
          </a:p>
          <a:p>
            <a:pPr lvl="1"/>
            <a:r>
              <a:rPr lang="en-US" dirty="0"/>
              <a:t>Distribute student financial aid from state aid programs.</a:t>
            </a:r>
          </a:p>
          <a:p>
            <a:pPr marL="0">
              <a:lnSpc>
                <a:spcPct val="107000"/>
              </a:lnSpc>
              <a:spcBef>
                <a:spcPts val="0"/>
              </a:spcBef>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Slide Number Placeholder 4"/>
          <p:cNvSpPr>
            <a:spLocks noGrp="1"/>
          </p:cNvSpPr>
          <p:nvPr>
            <p:ph type="sldNum" sz="quarter" idx="12"/>
          </p:nvPr>
        </p:nvSpPr>
        <p:spPr/>
        <p:txBody>
          <a:bodyPr/>
          <a:lstStyle/>
          <a:p>
            <a:fld id="{F1E2974D-D9AE-4528-9BF3-D0BC699C6337}" type="slidenum">
              <a:rPr lang="en-US" smtClean="0">
                <a:solidFill>
                  <a:srgbClr val="5FCBEF"/>
                </a:solidFill>
              </a:rPr>
              <a:pPr/>
              <a:t>4</a:t>
            </a:fld>
            <a:endParaRPr lang="en-US">
              <a:solidFill>
                <a:srgbClr val="5FCBEF"/>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Tree>
    <p:extLst>
      <p:ext uri="{BB962C8B-B14F-4D97-AF65-F5344CB8AC3E}">
        <p14:creationId xmlns:p14="http://schemas.microsoft.com/office/powerpoint/2010/main" val="268771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17173"/>
                </a:solidFill>
              </a:rPr>
              <a:t>Commission Initiatives/Responsibilities</a:t>
            </a:r>
            <a:endParaRPr lang="en-US" dirty="0">
              <a:solidFill>
                <a:srgbClr val="717173"/>
              </a:solidFill>
            </a:endParaRPr>
          </a:p>
        </p:txBody>
      </p:sp>
      <p:sp>
        <p:nvSpPr>
          <p:cNvPr id="3" name="Content Placeholder 2"/>
          <p:cNvSpPr>
            <a:spLocks noGrp="1"/>
          </p:cNvSpPr>
          <p:nvPr>
            <p:ph sz="half" idx="1"/>
          </p:nvPr>
        </p:nvSpPr>
        <p:spPr/>
        <p:txBody>
          <a:bodyPr>
            <a:normAutofit fontScale="85000" lnSpcReduction="20000"/>
          </a:bodyPr>
          <a:lstStyle/>
          <a:p>
            <a:r>
              <a:rPr lang="en-US" dirty="0" smtClean="0"/>
              <a:t>Core Transfer Library (CTL)</a:t>
            </a:r>
          </a:p>
          <a:p>
            <a:r>
              <a:rPr lang="en-US" dirty="0" smtClean="0"/>
              <a:t>Statewide Transfer General Education Core (STGEC)</a:t>
            </a:r>
          </a:p>
          <a:p>
            <a:r>
              <a:rPr lang="en-US" dirty="0" smtClean="0"/>
              <a:t>Transfer Single Articulation Pathways (TSAP)</a:t>
            </a:r>
          </a:p>
          <a:p>
            <a:r>
              <a:rPr lang="en-US" dirty="0" smtClean="0"/>
              <a:t>Advanced Placement (AP)</a:t>
            </a:r>
          </a:p>
          <a:p>
            <a:r>
              <a:rPr lang="en-US" dirty="0" smtClean="0"/>
              <a:t>College-Level Examination Program (CLEP)</a:t>
            </a:r>
          </a:p>
          <a:p>
            <a:r>
              <a:rPr lang="en-US" dirty="0" smtClean="0"/>
              <a:t>Dual Credit</a:t>
            </a:r>
          </a:p>
          <a:p>
            <a:r>
              <a:rPr lang="en-US" dirty="0" smtClean="0"/>
              <a:t>Military Credit</a:t>
            </a:r>
          </a:p>
          <a:p>
            <a:r>
              <a:rPr lang="en-US" dirty="0"/>
              <a:t>E-Transcript</a:t>
            </a:r>
          </a:p>
          <a:p>
            <a:r>
              <a:rPr lang="en-US" dirty="0"/>
              <a:t>Credential </a:t>
            </a:r>
            <a:r>
              <a:rPr lang="en-US" dirty="0" smtClean="0"/>
              <a:t>Engine</a:t>
            </a:r>
          </a:p>
          <a:p>
            <a:r>
              <a:rPr lang="en-US" dirty="0" smtClean="0"/>
              <a:t>You Can. Go Back.</a:t>
            </a:r>
            <a:endParaRPr lang="en-US" dirty="0"/>
          </a:p>
        </p:txBody>
      </p:sp>
      <p:sp>
        <p:nvSpPr>
          <p:cNvPr id="5" name="Content Placeholder 4"/>
          <p:cNvSpPr>
            <a:spLocks noGrp="1"/>
          </p:cNvSpPr>
          <p:nvPr>
            <p:ph sz="half" idx="2"/>
          </p:nvPr>
        </p:nvSpPr>
        <p:spPr/>
        <p:txBody>
          <a:bodyPr>
            <a:normAutofit fontScale="85000" lnSpcReduction="20000"/>
          </a:bodyPr>
          <a:lstStyle/>
          <a:p>
            <a:r>
              <a:rPr lang="en-US" dirty="0" smtClean="0"/>
              <a:t>Midwest Student Exchange Program (MSEP)</a:t>
            </a:r>
          </a:p>
          <a:p>
            <a:r>
              <a:rPr lang="en-US" dirty="0" smtClean="0"/>
              <a:t>Reciprocity</a:t>
            </a:r>
          </a:p>
          <a:p>
            <a:r>
              <a:rPr lang="en-US" dirty="0" smtClean="0"/>
              <a:t>Distributing </a:t>
            </a:r>
            <a:r>
              <a:rPr lang="en-US" dirty="0"/>
              <a:t>State Financial Aid</a:t>
            </a:r>
          </a:p>
          <a:p>
            <a:r>
              <a:rPr lang="en-US" dirty="0"/>
              <a:t>Adult Student Grant</a:t>
            </a:r>
          </a:p>
          <a:p>
            <a:r>
              <a:rPr lang="en-US" dirty="0"/>
              <a:t>Next Generation Hoosier Educator </a:t>
            </a:r>
            <a:r>
              <a:rPr lang="en-US" dirty="0" smtClean="0"/>
              <a:t>Scholarship</a:t>
            </a:r>
          </a:p>
          <a:p>
            <a:r>
              <a:rPr lang="en-US" dirty="0" smtClean="0"/>
              <a:t>Financial Aid Appeals</a:t>
            </a:r>
          </a:p>
          <a:p>
            <a:r>
              <a:rPr lang="en-US" dirty="0" smtClean="0"/>
              <a:t>Complaints</a:t>
            </a:r>
          </a:p>
          <a:p>
            <a:r>
              <a:rPr lang="en-US" dirty="0" smtClean="0"/>
              <a:t>Proprietary Education</a:t>
            </a:r>
          </a:p>
          <a:p>
            <a:r>
              <a:rPr lang="en-US" dirty="0" smtClean="0"/>
              <a:t>Academic Program Inventory</a:t>
            </a:r>
          </a:p>
          <a:p>
            <a:r>
              <a:rPr lang="en-US" dirty="0" smtClean="0"/>
              <a:t>Learn More Indiana</a:t>
            </a:r>
          </a:p>
          <a:p>
            <a:r>
              <a:rPr lang="en-US" dirty="0" smtClean="0"/>
              <a:t>21</a:t>
            </a:r>
            <a:r>
              <a:rPr lang="en-US" baseline="30000" dirty="0" smtClean="0"/>
              <a:t>st</a:t>
            </a:r>
            <a:r>
              <a:rPr lang="en-US" dirty="0" smtClean="0"/>
              <a:t> Century Scholars</a:t>
            </a:r>
            <a:endParaRPr lang="en-US" dirty="0"/>
          </a:p>
        </p:txBody>
      </p:sp>
      <p:sp>
        <p:nvSpPr>
          <p:cNvPr id="4" name="Slide Number Placeholder 3"/>
          <p:cNvSpPr>
            <a:spLocks noGrp="1"/>
          </p:cNvSpPr>
          <p:nvPr>
            <p:ph type="sldNum" sz="quarter" idx="12"/>
          </p:nvPr>
        </p:nvSpPr>
        <p:spPr/>
        <p:txBody>
          <a:bodyPr/>
          <a:lstStyle/>
          <a:p>
            <a:fld id="{F1E2974D-D9AE-4528-9BF3-D0BC699C6337}" type="slidenum">
              <a:rPr lang="en-US" smtClean="0">
                <a:solidFill>
                  <a:srgbClr val="5FCBEF"/>
                </a:solidFill>
              </a:rPr>
              <a:pPr/>
              <a:t>5</a:t>
            </a:fld>
            <a:endParaRPr lang="en-US">
              <a:solidFill>
                <a:srgbClr val="5FCBEF"/>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IndianaTransferCouncil.org | Transfer Talk #1 | March 15, 2018</a:t>
            </a:r>
            <a:endParaRPr lang="en-US">
              <a:solidFill>
                <a:prstClr val="black">
                  <a:tint val="75000"/>
                </a:prstClr>
              </a:solidFill>
            </a:endParaRPr>
          </a:p>
        </p:txBody>
      </p:sp>
    </p:spTree>
    <p:extLst>
      <p:ext uri="{BB962C8B-B14F-4D97-AF65-F5344CB8AC3E}">
        <p14:creationId xmlns:p14="http://schemas.microsoft.com/office/powerpoint/2010/main" val="4045492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4251" y="791571"/>
            <a:ext cx="8666328" cy="2260240"/>
          </a:xfrm>
        </p:spPr>
        <p:txBody>
          <a:bodyPr>
            <a:noAutofit/>
          </a:bodyPr>
          <a:lstStyle/>
          <a:p>
            <a:r>
              <a:rPr lang="en-US" sz="5400" b="1" dirty="0">
                <a:solidFill>
                  <a:schemeClr val="bg1"/>
                </a:solidFill>
                <a:effectLst>
                  <a:outerShdw blurRad="38100" dist="38100" dir="2700000" algn="tl">
                    <a:srgbClr val="000000">
                      <a:alpha val="43137"/>
                    </a:srgbClr>
                  </a:outerShdw>
                </a:effectLst>
              </a:rPr>
              <a:t/>
            </a:r>
            <a:br>
              <a:rPr lang="en-US" sz="5400" b="1" dirty="0">
                <a:solidFill>
                  <a:schemeClr val="bg1"/>
                </a:solidFill>
                <a:effectLst>
                  <a:outerShdw blurRad="38100" dist="38100" dir="2700000" algn="tl">
                    <a:srgbClr val="000000">
                      <a:alpha val="43137"/>
                    </a:srgbClr>
                  </a:outerShdw>
                </a:effectLst>
              </a:rPr>
            </a:br>
            <a:r>
              <a:rPr lang="en-US" sz="5400" b="1" dirty="0">
                <a:solidFill>
                  <a:schemeClr val="bg1"/>
                </a:solidFill>
                <a:effectLst>
                  <a:outerShdw blurRad="38100" dist="38100" dir="2700000" algn="tl">
                    <a:srgbClr val="000000">
                      <a:alpha val="43137"/>
                    </a:srgbClr>
                  </a:outerShdw>
                </a:effectLst>
              </a:rPr>
              <a:t>College Transfer and Student Success Report</a:t>
            </a:r>
            <a:endParaRPr lang="en-US" sz="5400" b="1"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395209" y="3498964"/>
            <a:ext cx="7412657" cy="2488117"/>
          </a:xfrm>
        </p:spPr>
        <p:txBody>
          <a:bodyPr>
            <a:normAutofit/>
          </a:bodyPr>
          <a:lstStyle/>
          <a:p>
            <a:endParaRPr lang="en-US" sz="2000" dirty="0">
              <a:solidFill>
                <a:srgbClr val="FFFFFF"/>
              </a:solidFill>
            </a:endParaRPr>
          </a:p>
          <a:p>
            <a:r>
              <a:rPr lang="en-US" sz="2800" b="1" dirty="0">
                <a:solidFill>
                  <a:srgbClr val="FFFFFF"/>
                </a:solidFill>
              </a:rPr>
              <a:t>Indiana Transfer Council: Transfer Talk #1</a:t>
            </a:r>
            <a:endParaRPr lang="en-US" sz="2800" b="1" dirty="0">
              <a:solidFill>
                <a:srgbClr val="FFFFFF"/>
              </a:solidFill>
            </a:endParaRPr>
          </a:p>
          <a:p>
            <a:r>
              <a:rPr lang="en-US" sz="2400" b="1" dirty="0">
                <a:solidFill>
                  <a:srgbClr val="FFFFFF"/>
                </a:solidFill>
              </a:rPr>
              <a:t>March 15, 2018</a:t>
            </a:r>
          </a:p>
          <a:p>
            <a:endParaRPr lang="en-US" sz="2400" b="1" dirty="0">
              <a:solidFill>
                <a:srgbClr val="FFFFFF"/>
              </a:solidFill>
            </a:endParaRPr>
          </a:p>
          <a:p>
            <a:r>
              <a:rPr lang="en-US" sz="2400" b="1" dirty="0">
                <a:solidFill>
                  <a:srgbClr val="FFFFFF"/>
                </a:solidFill>
              </a:rPr>
              <a:t>Gina Deom, Director for Research and Analytics</a:t>
            </a:r>
            <a:endParaRPr lang="en-US" sz="2400" b="1" dirty="0">
              <a:solidFill>
                <a:srgbClr val="FFFFFF"/>
              </a:solidFill>
            </a:endParaRPr>
          </a:p>
        </p:txBody>
      </p:sp>
    </p:spTree>
    <p:extLst>
      <p:ext uri="{BB962C8B-B14F-4D97-AF65-F5344CB8AC3E}">
        <p14:creationId xmlns:p14="http://schemas.microsoft.com/office/powerpoint/2010/main" val="783790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42841" y="140677"/>
            <a:ext cx="8666328" cy="10128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bg1"/>
                </a:solidFill>
                <a:latin typeface="+mj-lt"/>
                <a:ea typeface="+mj-ea"/>
                <a:cs typeface="+mj-cs"/>
              </a:defRPr>
            </a:lvl1pPr>
          </a:lstStyle>
          <a:p>
            <a:r>
              <a:rPr lang="en-US" sz="4800" b="1" dirty="0">
                <a:solidFill>
                  <a:prstClr val="white"/>
                </a:solidFill>
                <a:effectLst>
                  <a:outerShdw blurRad="38100" dist="38100" dir="2700000" algn="tl">
                    <a:srgbClr val="000000">
                      <a:alpha val="43137"/>
                    </a:srgbClr>
                  </a:outerShdw>
                </a:effectLst>
              </a:rPr>
              <a:t>ICHE DATA COLLECTION/REPORTS</a:t>
            </a:r>
          </a:p>
        </p:txBody>
      </p:sp>
      <p:sp>
        <p:nvSpPr>
          <p:cNvPr id="2" name="TextBox 1"/>
          <p:cNvSpPr txBox="1"/>
          <p:nvPr/>
        </p:nvSpPr>
        <p:spPr>
          <a:xfrm>
            <a:off x="1524000" y="1579138"/>
            <a:ext cx="9144000" cy="4189863"/>
          </a:xfrm>
          <a:prstGeom prst="rect">
            <a:avLst/>
          </a:prstGeom>
          <a:noFill/>
        </p:spPr>
        <p:txBody>
          <a:bodyPr wrap="square" rtlCol="0">
            <a:noAutofit/>
          </a:bodyPr>
          <a:lstStyle/>
          <a:p>
            <a:pPr marL="285750" indent="-285750" defTabSz="457200">
              <a:buFont typeface="Arial" panose="020B0604020202020204" pitchFamily="34" charset="0"/>
              <a:buChar char="•"/>
            </a:pPr>
            <a:r>
              <a:rPr lang="en-US" sz="3200" dirty="0">
                <a:solidFill>
                  <a:prstClr val="black"/>
                </a:solidFill>
              </a:rPr>
              <a:t>CHEDSS (longitudinal enrollment/degree database)</a:t>
            </a:r>
          </a:p>
          <a:p>
            <a:pPr marL="457200" indent="-457200" defTabSz="457200">
              <a:buFont typeface="Arial" panose="020B0604020202020204" pitchFamily="34" charset="0"/>
              <a:buChar char="•"/>
            </a:pPr>
            <a:r>
              <a:rPr lang="en-US" sz="2800" u="sng" dirty="0">
                <a:solidFill>
                  <a:prstClr val="black"/>
                </a:solidFill>
              </a:rPr>
              <a:t>Annual reports</a:t>
            </a:r>
          </a:p>
          <a:p>
            <a:pPr marL="914400" lvl="1" indent="-457200" defTabSz="457200">
              <a:buFont typeface="Arial" panose="020B0604020202020204" pitchFamily="34" charset="0"/>
              <a:buChar char="•"/>
            </a:pPr>
            <a:r>
              <a:rPr lang="en-US" sz="2800" dirty="0">
                <a:solidFill>
                  <a:prstClr val="black"/>
                </a:solidFill>
              </a:rPr>
              <a:t>College Readiness</a:t>
            </a:r>
          </a:p>
          <a:p>
            <a:pPr marL="914400" lvl="1" indent="-457200" defTabSz="457200">
              <a:buFont typeface="Arial" panose="020B0604020202020204" pitchFamily="34" charset="0"/>
              <a:buChar char="•"/>
            </a:pPr>
            <a:r>
              <a:rPr lang="en-US" sz="2800" dirty="0">
                <a:solidFill>
                  <a:prstClr val="black"/>
                </a:solidFill>
              </a:rPr>
              <a:t>Completion</a:t>
            </a:r>
          </a:p>
          <a:p>
            <a:pPr marL="914400" lvl="1" indent="-457200" defTabSz="457200">
              <a:buFont typeface="Arial" panose="020B0604020202020204" pitchFamily="34" charset="0"/>
              <a:buChar char="•"/>
            </a:pPr>
            <a:r>
              <a:rPr lang="en-US" sz="2800" dirty="0">
                <a:solidFill>
                  <a:prstClr val="black"/>
                </a:solidFill>
              </a:rPr>
              <a:t>Return on Investment (ROI)</a:t>
            </a:r>
          </a:p>
          <a:p>
            <a:pPr marL="457200" indent="-457200" defTabSz="457200">
              <a:buFont typeface="Arial" panose="020B0604020202020204" pitchFamily="34" charset="0"/>
              <a:buChar char="•"/>
            </a:pPr>
            <a:r>
              <a:rPr lang="en-US" sz="2800" u="sng" dirty="0">
                <a:solidFill>
                  <a:prstClr val="black"/>
                </a:solidFill>
              </a:rPr>
              <a:t>Other supplement analyses, including:</a:t>
            </a:r>
          </a:p>
          <a:p>
            <a:pPr marL="914400" lvl="1" indent="-457200" defTabSz="457200">
              <a:buFont typeface="Arial" panose="020B0604020202020204" pitchFamily="34" charset="0"/>
              <a:buChar char="•"/>
            </a:pPr>
            <a:r>
              <a:rPr lang="en-US" sz="2800" dirty="0">
                <a:solidFill>
                  <a:prstClr val="black"/>
                </a:solidFill>
              </a:rPr>
              <a:t>Dual Credit</a:t>
            </a:r>
          </a:p>
          <a:p>
            <a:pPr marL="914400" lvl="1" indent="-457200" defTabSz="457200">
              <a:buFont typeface="Arial" panose="020B0604020202020204" pitchFamily="34" charset="0"/>
              <a:buChar char="•"/>
            </a:pPr>
            <a:r>
              <a:rPr lang="en-US" sz="2800" dirty="0">
                <a:solidFill>
                  <a:prstClr val="black"/>
                </a:solidFill>
              </a:rPr>
              <a:t>Certificates</a:t>
            </a:r>
          </a:p>
          <a:p>
            <a:pPr marL="914400" lvl="1" indent="-457200" defTabSz="457200">
              <a:buFont typeface="Arial" panose="020B0604020202020204" pitchFamily="34" charset="0"/>
              <a:buChar char="•"/>
            </a:pPr>
            <a:r>
              <a:rPr lang="en-US" sz="2800" dirty="0">
                <a:solidFill>
                  <a:srgbClr val="B30838"/>
                </a:solidFill>
              </a:rPr>
              <a:t>Transfer</a:t>
            </a:r>
          </a:p>
          <a:p>
            <a:pPr lvl="1" defTabSz="457200"/>
            <a:endParaRPr lang="en-US" sz="2800" dirty="0">
              <a:solidFill>
                <a:prstClr val="black"/>
              </a:solidFill>
            </a:endParaRPr>
          </a:p>
          <a:p>
            <a:pPr lvl="1" defTabSz="457200"/>
            <a:endParaRPr lang="en-US" sz="2800" dirty="0">
              <a:solidFill>
                <a:prstClr val="black"/>
              </a:solidFill>
            </a:endParaRPr>
          </a:p>
          <a:p>
            <a:pPr defTabSz="457200"/>
            <a:endParaRPr lang="en-US" sz="2800" dirty="0">
              <a:solidFill>
                <a:prstClr val="black"/>
              </a:solidFill>
            </a:endParaRPr>
          </a:p>
          <a:p>
            <a:pPr marL="285750" indent="-285750" defTabSz="457200">
              <a:buFont typeface="Arial" panose="020B0604020202020204" pitchFamily="34" charset="0"/>
              <a:buChar char="•"/>
            </a:pPr>
            <a:endParaRPr lang="en-US" sz="3200" dirty="0">
              <a:solidFill>
                <a:prstClr val="black"/>
              </a:solidFill>
            </a:endParaRPr>
          </a:p>
          <a:p>
            <a:pPr defTabSz="457200"/>
            <a:endParaRPr lang="en-US" sz="3200" dirty="0">
              <a:solidFill>
                <a:prstClr val="black"/>
              </a:solidFill>
            </a:endParaRPr>
          </a:p>
        </p:txBody>
      </p:sp>
      <p:sp>
        <p:nvSpPr>
          <p:cNvPr id="5" name="Rectangle 4"/>
          <p:cNvSpPr/>
          <p:nvPr/>
        </p:nvSpPr>
        <p:spPr>
          <a:xfrm>
            <a:off x="6727212" y="4515928"/>
            <a:ext cx="3295462" cy="1086415"/>
          </a:xfrm>
          <a:prstGeom prst="rect">
            <a:avLst/>
          </a:prstGeom>
          <a:solidFill>
            <a:srgbClr val="00568B"/>
          </a:solidFill>
        </p:spPr>
        <p:style>
          <a:lnRef idx="0">
            <a:schemeClr val="accent6"/>
          </a:lnRef>
          <a:fillRef idx="3">
            <a:schemeClr val="accent6"/>
          </a:fillRef>
          <a:effectRef idx="3">
            <a:schemeClr val="accent6"/>
          </a:effectRef>
          <a:fontRef idx="minor">
            <a:schemeClr val="lt1"/>
          </a:fontRef>
        </p:style>
        <p:txBody>
          <a:bodyPr rtlCol="0" anchor="ctr"/>
          <a:lstStyle/>
          <a:p>
            <a:pPr algn="ctr" defTabSz="457200"/>
            <a:r>
              <a:rPr lang="en-US" sz="2400" dirty="0">
                <a:solidFill>
                  <a:prstClr val="white"/>
                </a:solidFill>
              </a:rPr>
              <a:t>www.in.gov/che</a:t>
            </a:r>
          </a:p>
        </p:txBody>
      </p:sp>
    </p:spTree>
    <p:extLst>
      <p:ext uri="{BB962C8B-B14F-4D97-AF65-F5344CB8AC3E}">
        <p14:creationId xmlns:p14="http://schemas.microsoft.com/office/powerpoint/2010/main" val="3461216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42841" y="140677"/>
            <a:ext cx="8666328" cy="10128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bg1"/>
                </a:solidFill>
                <a:latin typeface="+mj-lt"/>
                <a:ea typeface="+mj-ea"/>
                <a:cs typeface="+mj-cs"/>
              </a:defRPr>
            </a:lvl1pPr>
          </a:lstStyle>
          <a:p>
            <a:r>
              <a:rPr lang="en-US" sz="4800" b="1" dirty="0">
                <a:solidFill>
                  <a:prstClr val="white"/>
                </a:solidFill>
                <a:effectLst>
                  <a:outerShdw blurRad="38100" dist="38100" dir="2700000" algn="tl">
                    <a:srgbClr val="000000">
                      <a:alpha val="43137"/>
                    </a:srgbClr>
                  </a:outerShdw>
                </a:effectLst>
              </a:rPr>
              <a:t>THE BIG PICTURE OF TRANSFER</a:t>
            </a:r>
          </a:p>
        </p:txBody>
      </p:sp>
      <p:sp>
        <p:nvSpPr>
          <p:cNvPr id="2" name="TextBox 1"/>
          <p:cNvSpPr txBox="1"/>
          <p:nvPr/>
        </p:nvSpPr>
        <p:spPr>
          <a:xfrm>
            <a:off x="1524000" y="1579138"/>
            <a:ext cx="9144000" cy="4189863"/>
          </a:xfrm>
          <a:prstGeom prst="rect">
            <a:avLst/>
          </a:prstGeom>
          <a:noFill/>
        </p:spPr>
        <p:txBody>
          <a:bodyPr wrap="square" rtlCol="0">
            <a:noAutofit/>
          </a:bodyPr>
          <a:lstStyle/>
          <a:p>
            <a:pPr marL="285750" indent="-285750" defTabSz="457200">
              <a:buFont typeface="Arial" panose="020B0604020202020204" pitchFamily="34" charset="0"/>
              <a:buChar char="•"/>
            </a:pPr>
            <a:r>
              <a:rPr lang="en-US" sz="2800" dirty="0">
                <a:solidFill>
                  <a:prstClr val="black"/>
                </a:solidFill>
              </a:rPr>
              <a:t>Student mobility is increasing</a:t>
            </a:r>
          </a:p>
          <a:p>
            <a:pPr marL="742950" lvl="1" indent="-285750" defTabSz="457200">
              <a:buFont typeface="Arial" panose="020B0604020202020204" pitchFamily="34" charset="0"/>
              <a:buChar char="•"/>
            </a:pPr>
            <a:r>
              <a:rPr lang="en-US" sz="2800" dirty="0">
                <a:solidFill>
                  <a:srgbClr val="B30838"/>
                </a:solidFill>
              </a:rPr>
              <a:t>+15% </a:t>
            </a:r>
            <a:r>
              <a:rPr lang="en-US" sz="2800" dirty="0">
                <a:solidFill>
                  <a:prstClr val="black"/>
                </a:solidFill>
              </a:rPr>
              <a:t>increase in student transfers since 2007</a:t>
            </a:r>
          </a:p>
          <a:p>
            <a:pPr marL="742950" lvl="1" indent="-285750" defTabSz="457200">
              <a:buFont typeface="Arial" panose="020B0604020202020204" pitchFamily="34" charset="0"/>
              <a:buChar char="•"/>
            </a:pPr>
            <a:r>
              <a:rPr lang="en-US" sz="2800" dirty="0">
                <a:solidFill>
                  <a:srgbClr val="B30838"/>
                </a:solidFill>
              </a:rPr>
              <a:t>40% </a:t>
            </a:r>
            <a:r>
              <a:rPr lang="en-US" sz="2800" dirty="0">
                <a:solidFill>
                  <a:prstClr val="black"/>
                </a:solidFill>
              </a:rPr>
              <a:t>of transfers do so more than once</a:t>
            </a:r>
          </a:p>
          <a:p>
            <a:pPr lvl="1" defTabSz="457200"/>
            <a:endParaRPr lang="en-US" sz="3200" dirty="0">
              <a:solidFill>
                <a:prstClr val="black"/>
              </a:solidFill>
            </a:endParaRPr>
          </a:p>
          <a:p>
            <a:pPr marL="285750" indent="-285750" defTabSz="457200">
              <a:buFont typeface="Arial" panose="020B0604020202020204" pitchFamily="34" charset="0"/>
              <a:buChar char="•"/>
            </a:pPr>
            <a:r>
              <a:rPr lang="en-US" sz="2800" dirty="0">
                <a:solidFill>
                  <a:prstClr val="black"/>
                </a:solidFill>
              </a:rPr>
              <a:t>Transfer credit is becoming more important for students</a:t>
            </a:r>
          </a:p>
          <a:p>
            <a:pPr marL="742950" lvl="1" indent="-285750" defTabSz="457200">
              <a:buFont typeface="Arial" panose="020B0604020202020204" pitchFamily="34" charset="0"/>
              <a:buChar char="•"/>
            </a:pPr>
            <a:r>
              <a:rPr lang="en-US" sz="2800" dirty="0">
                <a:solidFill>
                  <a:srgbClr val="B30838"/>
                </a:solidFill>
              </a:rPr>
              <a:t>+25% </a:t>
            </a:r>
            <a:r>
              <a:rPr lang="en-US" sz="2800" dirty="0">
                <a:solidFill>
                  <a:prstClr val="black"/>
                </a:solidFill>
              </a:rPr>
              <a:t>increase in transfer credit accepted since 2007</a:t>
            </a:r>
          </a:p>
          <a:p>
            <a:pPr defTabSz="457200"/>
            <a:endParaRPr lang="en-US" sz="3200" dirty="0">
              <a:solidFill>
                <a:prstClr val="black"/>
              </a:solidFill>
            </a:endParaRPr>
          </a:p>
          <a:p>
            <a:pPr marL="457200" indent="-457200" defTabSz="457200">
              <a:buFont typeface="Arial" panose="020B0604020202020204" pitchFamily="34" charset="0"/>
              <a:buChar char="•"/>
            </a:pPr>
            <a:r>
              <a:rPr lang="en-US" sz="2800" dirty="0">
                <a:solidFill>
                  <a:prstClr val="black"/>
                </a:solidFill>
              </a:rPr>
              <a:t>Transfer pathways offer important alternative routes to a degree, boosting overall completion rates.</a:t>
            </a:r>
          </a:p>
          <a:p>
            <a:pPr marL="285750" indent="-285750" defTabSz="457200">
              <a:buFont typeface="Arial" panose="020B0604020202020204" pitchFamily="34" charset="0"/>
              <a:buChar char="•"/>
            </a:pPr>
            <a:endParaRPr lang="en-US" sz="3200" dirty="0">
              <a:solidFill>
                <a:prstClr val="black"/>
              </a:solidFill>
            </a:endParaRPr>
          </a:p>
        </p:txBody>
      </p:sp>
    </p:spTree>
    <p:extLst>
      <p:ext uri="{BB962C8B-B14F-4D97-AF65-F5344CB8AC3E}">
        <p14:creationId xmlns:p14="http://schemas.microsoft.com/office/powerpoint/2010/main" val="52856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742841" y="140677"/>
            <a:ext cx="8666328" cy="10128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bg1"/>
                </a:solidFill>
                <a:latin typeface="+mj-lt"/>
                <a:ea typeface="+mj-ea"/>
                <a:cs typeface="+mj-cs"/>
              </a:defRPr>
            </a:lvl1pPr>
          </a:lstStyle>
          <a:p>
            <a:r>
              <a:rPr lang="en-US" sz="5400" b="1" dirty="0">
                <a:solidFill>
                  <a:prstClr val="white"/>
                </a:solidFill>
                <a:effectLst>
                  <a:outerShdw blurRad="38100" dist="38100" dir="2700000" algn="tl">
                    <a:srgbClr val="000000">
                      <a:alpha val="43137"/>
                    </a:srgbClr>
                  </a:outerShdw>
                </a:effectLst>
              </a:rPr>
              <a:t>HOW MANY TRANSFER?</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6900" y="2983730"/>
            <a:ext cx="5772956" cy="2867425"/>
          </a:xfrm>
          <a:prstGeom prst="rect">
            <a:avLst/>
          </a:prstGeom>
        </p:spPr>
      </p:pic>
      <p:sp>
        <p:nvSpPr>
          <p:cNvPr id="12" name="TextBox 11"/>
          <p:cNvSpPr txBox="1"/>
          <p:nvPr/>
        </p:nvSpPr>
        <p:spPr>
          <a:xfrm>
            <a:off x="1742841" y="1619731"/>
            <a:ext cx="8821074" cy="1405513"/>
          </a:xfrm>
          <a:prstGeom prst="rect">
            <a:avLst/>
          </a:prstGeom>
          <a:noFill/>
        </p:spPr>
        <p:txBody>
          <a:bodyPr wrap="square" rtlCol="0">
            <a:spAutoFit/>
          </a:bodyPr>
          <a:lstStyle/>
          <a:p>
            <a:pPr algn="just" defTabSz="457200"/>
            <a:r>
              <a:rPr lang="en-US" sz="4000" baseline="30000" dirty="0">
                <a:solidFill>
                  <a:prstClr val="black"/>
                </a:solidFill>
              </a:rPr>
              <a:t>In Indiana, about </a:t>
            </a:r>
            <a:r>
              <a:rPr lang="en-US" sz="4800" b="1" baseline="30000" dirty="0">
                <a:solidFill>
                  <a:srgbClr val="B30838"/>
                </a:solidFill>
              </a:rPr>
              <a:t>1 in 4 </a:t>
            </a:r>
            <a:r>
              <a:rPr lang="en-US" sz="4000" baseline="30000" dirty="0">
                <a:solidFill>
                  <a:prstClr val="black"/>
                </a:solidFill>
              </a:rPr>
              <a:t>students (25%) who enter college for the </a:t>
            </a:r>
            <a:r>
              <a:rPr lang="en-US" sz="4000" baseline="30000" dirty="0">
                <a:solidFill>
                  <a:srgbClr val="B30838"/>
                </a:solidFill>
              </a:rPr>
              <a:t>first time at an Indiana public </a:t>
            </a:r>
            <a:r>
              <a:rPr lang="en-US" sz="4000" baseline="30000" dirty="0">
                <a:solidFill>
                  <a:prstClr val="black"/>
                </a:solidFill>
              </a:rPr>
              <a:t>institution transfers to a different campus or institution at least once within </a:t>
            </a:r>
            <a:r>
              <a:rPr lang="en-US" sz="4000" baseline="30000" dirty="0">
                <a:solidFill>
                  <a:srgbClr val="B30838"/>
                </a:solidFill>
              </a:rPr>
              <a:t>six years</a:t>
            </a:r>
            <a:r>
              <a:rPr lang="en-US" sz="4000" baseline="30000" dirty="0">
                <a:solidFill>
                  <a:prstClr val="black"/>
                </a:solidFill>
              </a:rPr>
              <a:t>.</a:t>
            </a:r>
          </a:p>
        </p:txBody>
      </p:sp>
    </p:spTree>
    <p:extLst>
      <p:ext uri="{BB962C8B-B14F-4D97-AF65-F5344CB8AC3E}">
        <p14:creationId xmlns:p14="http://schemas.microsoft.com/office/powerpoint/2010/main" val="149302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4318</TotalTime>
  <Words>1161</Words>
  <Application>Microsoft Office PowerPoint</Application>
  <PresentationFormat>Widescreen</PresentationFormat>
  <Paragraphs>218</Paragraphs>
  <Slides>26</Slides>
  <Notes>11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26</vt:i4>
      </vt:variant>
    </vt:vector>
  </HeadingPairs>
  <TitlesOfParts>
    <vt:vector size="36" baseType="lpstr">
      <vt:lpstr>Arial</vt:lpstr>
      <vt:lpstr>Calibri</vt:lpstr>
      <vt:lpstr>Open Sans</vt:lpstr>
      <vt:lpstr>Times New Roman</vt:lpstr>
      <vt:lpstr>Trebuchet MS</vt:lpstr>
      <vt:lpstr>Wingdings 3</vt:lpstr>
      <vt:lpstr>Facet</vt:lpstr>
      <vt:lpstr>1_Facet</vt:lpstr>
      <vt:lpstr>2_Facet</vt:lpstr>
      <vt:lpstr>Office Theme</vt:lpstr>
      <vt:lpstr>PowerPoint Presentation</vt:lpstr>
      <vt:lpstr>Agenda for Transfer Talk #1</vt:lpstr>
      <vt:lpstr>Presenters</vt:lpstr>
      <vt:lpstr>Indiana Commission for Higher Education Overview</vt:lpstr>
      <vt:lpstr>Commission Initiatives/Responsibilities</vt:lpstr>
      <vt:lpstr> College Transfer and Student Success Report</vt:lpstr>
      <vt:lpstr>PowerPoint Presentation</vt:lpstr>
      <vt:lpstr>PowerPoint Presentation</vt:lpstr>
      <vt:lpstr>PowerPoint Presentation</vt:lpstr>
      <vt:lpstr>PowerPoint Presentation</vt:lpstr>
      <vt:lpstr>PowerPoint Presentation</vt:lpstr>
      <vt:lpstr>PowerPoint Presentation</vt:lpstr>
      <vt:lpstr>COMPLETION BIG PICTURE</vt:lpstr>
      <vt:lpstr>PowerPoint Presentation</vt:lpstr>
      <vt:lpstr>PowerPoint Presentation</vt:lpstr>
      <vt:lpstr>PowerPoint Presentation</vt:lpstr>
      <vt:lpstr>QUESTIONS?</vt:lpstr>
      <vt:lpstr>College Transfer and Student Success Report Discussion</vt:lpstr>
      <vt:lpstr>TransferIN.net Overview</vt:lpstr>
      <vt:lpstr>TransferIN.net Navigation</vt:lpstr>
      <vt:lpstr>TransferIN.net  Discussion</vt:lpstr>
      <vt:lpstr>Indiana’s 6th Annual State of Higher Education Address  The State of Higher Education Address is part of an ongoing public engagement effort designed to promote college completion and increase the education level of all Hoosiers.</vt:lpstr>
      <vt:lpstr>Sign up on IndianaTransferCouncil.org to be on mailing list, Executive Board, or a Sub-Committee</vt:lpstr>
      <vt:lpstr>IndianaTransferCouncil.org/transfertalks </vt:lpstr>
      <vt:lpstr>Transfer Talk #2</vt:lpstr>
      <vt:lpstr>Thank you for joining us!  Please email info@indianatransfercouncil.org with  questions and visit indianatransfercouncil.org for the slides.</vt:lpstr>
    </vt:vector>
  </TitlesOfParts>
  <Company>State of Indiana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Scholten, Jillian (CHE)</dc:creator>
  <cp:lastModifiedBy>Scholten, Jillian (CHE)</cp:lastModifiedBy>
  <cp:revision>40</cp:revision>
  <dcterms:created xsi:type="dcterms:W3CDTF">2018-03-08T14:54:09Z</dcterms:created>
  <dcterms:modified xsi:type="dcterms:W3CDTF">2018-03-15T14:48:02Z</dcterms:modified>
</cp:coreProperties>
</file>